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2"/>
  </p:notesMasterIdLst>
  <p:sldIdLst>
    <p:sldId id="256" r:id="rId2"/>
    <p:sldId id="257" r:id="rId3"/>
    <p:sldId id="268" r:id="rId4"/>
    <p:sldId id="304" r:id="rId5"/>
    <p:sldId id="306" r:id="rId6"/>
    <p:sldId id="336" r:id="rId7"/>
    <p:sldId id="330" r:id="rId8"/>
    <p:sldId id="258" r:id="rId9"/>
    <p:sldId id="305" r:id="rId10"/>
    <p:sldId id="311" r:id="rId11"/>
    <p:sldId id="329" r:id="rId12"/>
    <p:sldId id="260" r:id="rId13"/>
    <p:sldId id="307" r:id="rId14"/>
    <p:sldId id="259" r:id="rId15"/>
    <p:sldId id="320" r:id="rId16"/>
    <p:sldId id="319" r:id="rId17"/>
    <p:sldId id="308" r:id="rId18"/>
    <p:sldId id="322" r:id="rId19"/>
    <p:sldId id="321" r:id="rId20"/>
    <p:sldId id="318" r:id="rId21"/>
    <p:sldId id="261" r:id="rId22"/>
    <p:sldId id="262" r:id="rId23"/>
    <p:sldId id="337" r:id="rId24"/>
    <p:sldId id="323" r:id="rId25"/>
    <p:sldId id="324" r:id="rId26"/>
    <p:sldId id="325" r:id="rId27"/>
    <p:sldId id="338" r:id="rId28"/>
    <p:sldId id="326" r:id="rId29"/>
    <p:sldId id="291" r:id="rId30"/>
    <p:sldId id="313" r:id="rId31"/>
    <p:sldId id="314" r:id="rId32"/>
    <p:sldId id="316" r:id="rId33"/>
    <p:sldId id="327" r:id="rId34"/>
    <p:sldId id="328" r:id="rId35"/>
    <p:sldId id="331" r:id="rId36"/>
    <p:sldId id="312" r:id="rId37"/>
    <p:sldId id="335" r:id="rId38"/>
    <p:sldId id="332" r:id="rId39"/>
    <p:sldId id="333" r:id="rId40"/>
    <p:sldId id="334"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61" autoAdjust="0"/>
    <p:restoredTop sz="79941" autoAdjust="0"/>
  </p:normalViewPr>
  <p:slideViewPr>
    <p:cSldViewPr snapToGrid="0">
      <p:cViewPr>
        <p:scale>
          <a:sx n="75" d="100"/>
          <a:sy n="75" d="100"/>
        </p:scale>
        <p:origin x="1962" y="45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a:t>Combien de SDF ont également une activité salariée ?</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18FB-46F6-AC55-9425E53B7EC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18FB-46F6-AC55-9425E53B7EC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18FB-46F6-AC55-9425E53B7EC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18FB-46F6-AC55-9425E53B7EC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18FB-46F6-AC55-9425E53B7EC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B-18FB-46F6-AC55-9425E53B7ECF}"/>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D-18FB-46F6-AC55-9425E53B7ECF}"/>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F-18FB-46F6-AC55-9425E53B7ECF}"/>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1-18FB-46F6-AC55-9425E53B7ECF}"/>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3-18FB-46F6-AC55-9425E53B7ECF}"/>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5-18FB-46F6-AC55-9425E53B7ECF}"/>
              </c:ext>
            </c:extLst>
          </c:dPt>
          <c:dLbls>
            <c:dLbl>
              <c:idx val="4"/>
              <c:delete val="1"/>
              <c:extLst>
                <c:ext xmlns:c15="http://schemas.microsoft.com/office/drawing/2012/chart" uri="{CE6537A1-D6FC-4f65-9D91-7224C49458BB}"/>
                <c:ext xmlns:c16="http://schemas.microsoft.com/office/drawing/2014/chart" uri="{C3380CC4-5D6E-409C-BE32-E72D297353CC}">
                  <c16:uniqueId val="{00000009-18FB-46F6-AC55-9425E53B7ECF}"/>
                </c:ext>
              </c:extLst>
            </c:dLbl>
            <c:dLbl>
              <c:idx val="7"/>
              <c:delete val="1"/>
              <c:extLst>
                <c:ext xmlns:c15="http://schemas.microsoft.com/office/drawing/2012/chart" uri="{CE6537A1-D6FC-4f65-9D91-7224C49458BB}"/>
                <c:ext xmlns:c16="http://schemas.microsoft.com/office/drawing/2014/chart" uri="{C3380CC4-5D6E-409C-BE32-E72D297353CC}">
                  <c16:uniqueId val="{0000000F-18FB-46F6-AC55-9425E53B7ECF}"/>
                </c:ext>
              </c:extLst>
            </c:dLbl>
            <c:dLbl>
              <c:idx val="8"/>
              <c:delete val="1"/>
              <c:extLst>
                <c:ext xmlns:c15="http://schemas.microsoft.com/office/drawing/2012/chart" uri="{CE6537A1-D6FC-4f65-9D91-7224C49458BB}"/>
                <c:ext xmlns:c16="http://schemas.microsoft.com/office/drawing/2014/chart" uri="{C3380CC4-5D6E-409C-BE32-E72D297353CC}">
                  <c16:uniqueId val="{00000011-18FB-46F6-AC55-9425E53B7EC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'[Koopa.xlsx]Form responses 1'!$C$113:$C$123</c:f>
              <c:strCache>
                <c:ptCount val="11"/>
                <c:pt idx="0">
                  <c:v>0 à 10%</c:v>
                </c:pt>
                <c:pt idx="1">
                  <c:v>10 à 20 %</c:v>
                </c:pt>
                <c:pt idx="2">
                  <c:v>20 à 30 %</c:v>
                </c:pt>
                <c:pt idx="3">
                  <c:v>30 à 40 %</c:v>
                </c:pt>
                <c:pt idx="4">
                  <c:v>40 à 50 %</c:v>
                </c:pt>
                <c:pt idx="5">
                  <c:v>50 à 60 %</c:v>
                </c:pt>
                <c:pt idx="6">
                  <c:v>60 à 70 %</c:v>
                </c:pt>
                <c:pt idx="7">
                  <c:v>70 à 80 %</c:v>
                </c:pt>
                <c:pt idx="8">
                  <c:v>80 à 90 %</c:v>
                </c:pt>
                <c:pt idx="9">
                  <c:v>90 à 100 %</c:v>
                </c:pt>
                <c:pt idx="10">
                  <c:v>Sans avis</c:v>
                </c:pt>
              </c:strCache>
            </c:strRef>
          </c:cat>
          <c:val>
            <c:numRef>
              <c:f>'[Koopa.xlsx]Form responses 1'!$D$113:$D$123</c:f>
              <c:numCache>
                <c:formatCode>0%</c:formatCode>
                <c:ptCount val="11"/>
                <c:pt idx="0">
                  <c:v>0.21</c:v>
                </c:pt>
                <c:pt idx="1">
                  <c:v>0.36</c:v>
                </c:pt>
                <c:pt idx="2">
                  <c:v>0.22</c:v>
                </c:pt>
                <c:pt idx="3">
                  <c:v>0.11</c:v>
                </c:pt>
                <c:pt idx="4">
                  <c:v>0</c:v>
                </c:pt>
                <c:pt idx="5">
                  <c:v>0.04</c:v>
                </c:pt>
                <c:pt idx="6">
                  <c:v>0.02</c:v>
                </c:pt>
                <c:pt idx="7">
                  <c:v>0</c:v>
                </c:pt>
                <c:pt idx="8">
                  <c:v>0</c:v>
                </c:pt>
                <c:pt idx="9">
                  <c:v>0.01</c:v>
                </c:pt>
                <c:pt idx="10">
                  <c:v>0.03</c:v>
                </c:pt>
              </c:numCache>
            </c:numRef>
          </c:val>
          <c:extLst>
            <c:ext xmlns:c16="http://schemas.microsoft.com/office/drawing/2014/chart" uri="{C3380CC4-5D6E-409C-BE32-E72D297353CC}">
              <c16:uniqueId val="{00000016-18FB-46F6-AC55-9425E53B7EC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dirty="0"/>
              <a:t>Catégories </a:t>
            </a:r>
            <a:r>
              <a:rPr lang="fr-FR" sz="2128" b="1" i="0" u="none" strike="noStrike" baseline="0" dirty="0">
                <a:effectLst/>
              </a:rPr>
              <a:t>socioprofessionnelles</a:t>
            </a:r>
            <a:r>
              <a:rPr lang="fr-FR" dirty="0"/>
              <a:t> interrogées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0DCD-441B-9C28-BD1EE28EAF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0DCD-441B-9C28-BD1EE28EAF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0DCD-441B-9C28-BD1EE28EAF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0DCD-441B-9C28-BD1EE28EAF0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'[Koopa.xlsx]Form responses 1'!$C$130:$C$133</c:f>
              <c:strCache>
                <c:ptCount val="4"/>
                <c:pt idx="0">
                  <c:v>Sans emploi</c:v>
                </c:pt>
                <c:pt idx="1">
                  <c:v>Salarié / Apprenti / Alternant</c:v>
                </c:pt>
                <c:pt idx="2">
                  <c:v>Étudiant / Temps partiel</c:v>
                </c:pt>
                <c:pt idx="3">
                  <c:v>Retraité</c:v>
                </c:pt>
              </c:strCache>
            </c:strRef>
          </c:cat>
          <c:val>
            <c:numRef>
              <c:f>'[Koopa.xlsx]Form responses 1'!$D$130:$D$133</c:f>
              <c:numCache>
                <c:formatCode>0%</c:formatCode>
                <c:ptCount val="4"/>
                <c:pt idx="0">
                  <c:v>0.1111111111111111</c:v>
                </c:pt>
                <c:pt idx="1">
                  <c:v>0.32098765432098764</c:v>
                </c:pt>
                <c:pt idx="2">
                  <c:v>0.54320987654320985</c:v>
                </c:pt>
                <c:pt idx="3">
                  <c:v>2.4691358024691357E-2</c:v>
                </c:pt>
              </c:numCache>
            </c:numRef>
          </c:val>
          <c:extLst>
            <c:ext xmlns:c16="http://schemas.microsoft.com/office/drawing/2014/chart" uri="{C3380CC4-5D6E-409C-BE32-E72D297353CC}">
              <c16:uniqueId val="{00000008-0DCD-441B-9C28-BD1EE28EAF0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30/01/2017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26</a:t>
            </a:fld>
            <a:endParaRPr lang="fr-FR"/>
          </a:p>
        </p:txBody>
      </p:sp>
    </p:spTree>
    <p:extLst>
      <p:ext uri="{BB962C8B-B14F-4D97-AF65-F5344CB8AC3E}">
        <p14:creationId xmlns:p14="http://schemas.microsoft.com/office/powerpoint/2010/main" val="1919790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27</a:t>
            </a:fld>
            <a:endParaRPr lang="fr-FR"/>
          </a:p>
        </p:txBody>
      </p:sp>
    </p:spTree>
    <p:extLst>
      <p:ext uri="{BB962C8B-B14F-4D97-AF65-F5344CB8AC3E}">
        <p14:creationId xmlns:p14="http://schemas.microsoft.com/office/powerpoint/2010/main" val="166243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28</a:t>
            </a:fld>
            <a:endParaRPr lang="fr-FR"/>
          </a:p>
        </p:txBody>
      </p:sp>
    </p:spTree>
    <p:extLst>
      <p:ext uri="{BB962C8B-B14F-4D97-AF65-F5344CB8AC3E}">
        <p14:creationId xmlns:p14="http://schemas.microsoft.com/office/powerpoint/2010/main" val="2425599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30</a:t>
            </a:fld>
            <a:endParaRPr lang="fr-FR"/>
          </a:p>
        </p:txBody>
      </p:sp>
    </p:spTree>
    <p:extLst>
      <p:ext uri="{BB962C8B-B14F-4D97-AF65-F5344CB8AC3E}">
        <p14:creationId xmlns:p14="http://schemas.microsoft.com/office/powerpoint/2010/main" val="538155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31</a:t>
            </a:fld>
            <a:endParaRPr lang="fr-FR"/>
          </a:p>
        </p:txBody>
      </p:sp>
    </p:spTree>
    <p:extLst>
      <p:ext uri="{BB962C8B-B14F-4D97-AF65-F5344CB8AC3E}">
        <p14:creationId xmlns:p14="http://schemas.microsoft.com/office/powerpoint/2010/main" val="387632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33</a:t>
            </a:fld>
            <a:endParaRPr lang="fr-FR"/>
          </a:p>
        </p:txBody>
      </p:sp>
    </p:spTree>
    <p:extLst>
      <p:ext uri="{BB962C8B-B14F-4D97-AF65-F5344CB8AC3E}">
        <p14:creationId xmlns:p14="http://schemas.microsoft.com/office/powerpoint/2010/main" val="236191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En</a:t>
            </a:r>
            <a:r>
              <a:rPr lang="en-US" dirty="0"/>
              <a:t> Alsace-Moselle,</a:t>
            </a:r>
            <a:r>
              <a:rPr lang="en-US" baseline="0" dirty="0"/>
              <a:t> 7 </a:t>
            </a:r>
            <a:r>
              <a:rPr lang="en-US" baseline="0" dirty="0" err="1"/>
              <a:t>fondateur</a:t>
            </a:r>
            <a:r>
              <a:rPr lang="en-US" baseline="0" dirty="0"/>
              <a:t> et 3 </a:t>
            </a:r>
            <a:r>
              <a:rPr lang="en-US" baseline="0" dirty="0" err="1"/>
              <a:t>membres</a:t>
            </a:r>
            <a:r>
              <a:rPr lang="en-US" baseline="0" dirty="0"/>
              <a:t> minimum. </a:t>
            </a:r>
            <a:r>
              <a:rPr lang="en-US" baseline="0" dirty="0" err="1"/>
              <a:t>Ensuite</a:t>
            </a:r>
            <a:r>
              <a:rPr lang="en-US" baseline="0" dirty="0"/>
              <a:t> minimum 3 </a:t>
            </a:r>
            <a:r>
              <a:rPr lang="en-US" baseline="0" dirty="0" err="1"/>
              <a:t>membres</a:t>
            </a:r>
            <a:endParaRPr lang="en-US" baseline="0" dirty="0"/>
          </a:p>
          <a:p>
            <a:r>
              <a:rPr lang="en-US" baseline="0" dirty="0"/>
              <a:t>Il </a:t>
            </a:r>
            <a:r>
              <a:rPr lang="en-US" baseline="0" dirty="0" err="1"/>
              <a:t>faut</a:t>
            </a:r>
            <a:r>
              <a:rPr lang="en-US" baseline="0" dirty="0"/>
              <a:t> </a:t>
            </a:r>
            <a:r>
              <a:rPr lang="en-US" baseline="0" dirty="0" err="1"/>
              <a:t>choisir</a:t>
            </a:r>
            <a:r>
              <a:rPr lang="en-US" baseline="0" dirty="0"/>
              <a:t> le siege social et </a:t>
            </a:r>
            <a:r>
              <a:rPr lang="en-US" baseline="0" dirty="0" err="1"/>
              <a:t>écrire</a:t>
            </a:r>
            <a:r>
              <a:rPr lang="en-US" baseline="0" dirty="0"/>
              <a:t> les </a:t>
            </a:r>
            <a:r>
              <a:rPr lang="en-US" baseline="0" dirty="0" err="1"/>
              <a:t>statuts</a:t>
            </a:r>
            <a:r>
              <a:rPr lang="en-US" baseline="0" dirty="0"/>
              <a:t>.</a:t>
            </a:r>
          </a:p>
          <a:p>
            <a:r>
              <a:rPr lang="en-US" baseline="0" dirty="0"/>
              <a:t>Les </a:t>
            </a:r>
            <a:r>
              <a:rPr lang="en-US" baseline="0" dirty="0" err="1"/>
              <a:t>statut</a:t>
            </a:r>
            <a:r>
              <a:rPr lang="en-US" baseline="0" dirty="0"/>
              <a:t> </a:t>
            </a:r>
            <a:r>
              <a:rPr lang="en-US" baseline="0" dirty="0" err="1"/>
              <a:t>permettent</a:t>
            </a:r>
            <a:r>
              <a:rPr lang="en-US" baseline="0" dirty="0"/>
              <a:t> de deposer la declaration de creation </a:t>
            </a:r>
            <a:r>
              <a:rPr lang="en-US" baseline="0" dirty="0" err="1"/>
              <a:t>d’association</a:t>
            </a:r>
            <a:r>
              <a:rPr lang="en-US" baseline="0" dirty="0"/>
              <a:t> à la prefecture, </a:t>
            </a:r>
            <a:r>
              <a:rPr lang="en-US" baseline="0" dirty="0" err="1"/>
              <a:t>tarifée</a:t>
            </a:r>
            <a:r>
              <a:rPr lang="en-US" baseline="0" dirty="0"/>
              <a:t> à 44€</a:t>
            </a:r>
          </a:p>
          <a:p>
            <a:r>
              <a:rPr lang="en-US" baseline="0" dirty="0" err="1"/>
              <a:t>Dans</a:t>
            </a:r>
            <a:r>
              <a:rPr lang="en-US" baseline="0" dirty="0"/>
              <a:t> le </a:t>
            </a:r>
            <a:r>
              <a:rPr lang="en-US" baseline="0" dirty="0" err="1"/>
              <a:t>cas</a:t>
            </a:r>
            <a:r>
              <a:rPr lang="en-US" baseline="0" dirty="0"/>
              <a:t> </a:t>
            </a:r>
            <a:r>
              <a:rPr lang="en-US" baseline="0" dirty="0" err="1"/>
              <a:t>d’une</a:t>
            </a:r>
            <a:r>
              <a:rPr lang="en-US" baseline="0" dirty="0"/>
              <a:t> acceptation, </a:t>
            </a:r>
            <a:r>
              <a:rPr lang="en-US" baseline="0" dirty="0" err="1"/>
              <a:t>une</a:t>
            </a:r>
            <a:r>
              <a:rPr lang="en-US" baseline="0" dirty="0"/>
              <a:t> publication au journal des associations sera </a:t>
            </a:r>
            <a:r>
              <a:rPr lang="en-US" baseline="0" dirty="0" err="1"/>
              <a:t>effectuée</a:t>
            </a:r>
            <a:r>
              <a:rPr lang="en-US" baseline="0" dirty="0"/>
              <a:t>.</a:t>
            </a:r>
          </a:p>
          <a:p>
            <a:r>
              <a:rPr lang="en-US" baseline="0" dirty="0" err="1"/>
              <a:t>Enfin</a:t>
            </a:r>
            <a:r>
              <a:rPr lang="en-US" baseline="0" dirty="0"/>
              <a:t> </a:t>
            </a:r>
            <a:r>
              <a:rPr lang="en-US" baseline="0" dirty="0" err="1"/>
              <a:t>l’obtention</a:t>
            </a:r>
            <a:r>
              <a:rPr lang="en-US" baseline="0" dirty="0"/>
              <a:t> du N° Siret </a:t>
            </a:r>
            <a:r>
              <a:rPr lang="en-US" baseline="0" dirty="0" err="1"/>
              <a:t>auprès</a:t>
            </a:r>
            <a:r>
              <a:rPr lang="en-US" baseline="0" dirty="0"/>
              <a:t> de </a:t>
            </a:r>
            <a:r>
              <a:rPr lang="en-US" baseline="0" dirty="0" err="1"/>
              <a:t>l’INSEE</a:t>
            </a:r>
            <a:r>
              <a:rPr lang="en-US" baseline="0" dirty="0"/>
              <a:t> sera possible après </a:t>
            </a:r>
            <a:r>
              <a:rPr lang="en-US" baseline="0" dirty="0" err="1"/>
              <a:t>l’envoi</a:t>
            </a:r>
            <a:r>
              <a:rPr lang="en-US" baseline="0" dirty="0"/>
              <a:t> du </a:t>
            </a:r>
            <a:r>
              <a:rPr lang="en-US" baseline="0" dirty="0" err="1"/>
              <a:t>formulaire</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34</a:t>
            </a:fld>
            <a:endParaRPr lang="fr-FR"/>
          </a:p>
        </p:txBody>
      </p:sp>
    </p:spTree>
    <p:extLst>
      <p:ext uri="{BB962C8B-B14F-4D97-AF65-F5344CB8AC3E}">
        <p14:creationId xmlns:p14="http://schemas.microsoft.com/office/powerpoint/2010/main" val="1732207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35</a:t>
            </a:fld>
            <a:endParaRPr lang="fr-FR"/>
          </a:p>
        </p:txBody>
      </p:sp>
    </p:spTree>
    <p:extLst>
      <p:ext uri="{BB962C8B-B14F-4D97-AF65-F5344CB8AC3E}">
        <p14:creationId xmlns:p14="http://schemas.microsoft.com/office/powerpoint/2010/main" val="4069318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37</a:t>
            </a:fld>
            <a:endParaRPr lang="fr-FR"/>
          </a:p>
        </p:txBody>
      </p:sp>
    </p:spTree>
    <p:extLst>
      <p:ext uri="{BB962C8B-B14F-4D97-AF65-F5344CB8AC3E}">
        <p14:creationId xmlns:p14="http://schemas.microsoft.com/office/powerpoint/2010/main" val="384679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38</a:t>
            </a:fld>
            <a:endParaRPr lang="fr-FR"/>
          </a:p>
        </p:txBody>
      </p:sp>
    </p:spTree>
    <p:extLst>
      <p:ext uri="{BB962C8B-B14F-4D97-AF65-F5344CB8AC3E}">
        <p14:creationId xmlns:p14="http://schemas.microsoft.com/office/powerpoint/2010/main" val="2587118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a:t>
            </a:fld>
            <a:endParaRPr lang="fr-FR"/>
          </a:p>
        </p:txBody>
      </p:sp>
    </p:spTree>
    <p:extLst>
      <p:ext uri="{BB962C8B-B14F-4D97-AF65-F5344CB8AC3E}">
        <p14:creationId xmlns:p14="http://schemas.microsoft.com/office/powerpoint/2010/main" val="3119846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39</a:t>
            </a:fld>
            <a:endParaRPr lang="fr-FR"/>
          </a:p>
        </p:txBody>
      </p:sp>
    </p:spTree>
    <p:extLst>
      <p:ext uri="{BB962C8B-B14F-4D97-AF65-F5344CB8AC3E}">
        <p14:creationId xmlns:p14="http://schemas.microsoft.com/office/powerpoint/2010/main" val="847692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40</a:t>
            </a:fld>
            <a:endParaRPr lang="fr-FR"/>
          </a:p>
        </p:txBody>
      </p:sp>
    </p:spTree>
    <p:extLst>
      <p:ext uri="{BB962C8B-B14F-4D97-AF65-F5344CB8AC3E}">
        <p14:creationId xmlns:p14="http://schemas.microsoft.com/office/powerpoint/2010/main" val="4082478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278659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Avis sur les sans-abris :</a:t>
            </a:r>
          </a:p>
          <a:p>
            <a:r>
              <a:rPr lang="fr-FR" dirty="0"/>
              <a:t>70% travaillent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14</a:t>
            </a:fld>
            <a:endParaRPr lang="fr-FR"/>
          </a:p>
        </p:txBody>
      </p:sp>
    </p:spTree>
    <p:extLst>
      <p:ext uri="{BB962C8B-B14F-4D97-AF65-F5344CB8AC3E}">
        <p14:creationId xmlns:p14="http://schemas.microsoft.com/office/powerpoint/2010/main" val="663380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Banques veulent CVD =&gt; + de frais</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18</a:t>
            </a:fld>
            <a:endParaRPr lang="fr-FR"/>
          </a:p>
        </p:txBody>
      </p:sp>
    </p:spTree>
    <p:extLst>
      <p:ext uri="{BB962C8B-B14F-4D97-AF65-F5344CB8AC3E}">
        <p14:creationId xmlns:p14="http://schemas.microsoft.com/office/powerpoint/2010/main" val="295693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Concours…De plus des interview seront réalisés dans des journaux spécialisés :Capital nous a déjà contacté via </a:t>
            </a:r>
            <a:r>
              <a:rPr lang="fr-FR" dirty="0" err="1"/>
              <a:t>SwitchUp</a:t>
            </a:r>
            <a:r>
              <a:rPr lang="fr-FR" dirty="0"/>
              <a:t> Challenge pour la rubrique « Graine de patron » ou dans des journaux locaux (DNA</a:t>
            </a:r>
            <a:r>
              <a:rPr lang="fr-FR" dirty="0" smtClean="0"/>
              <a:t>…)</a:t>
            </a: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Notre objectif est de nous faire connaître par 15% des strasbourgeois d’ici 1 an.</a:t>
            </a: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22</a:t>
            </a:fld>
            <a:endParaRPr lang="fr-FR"/>
          </a:p>
        </p:txBody>
      </p:sp>
    </p:spTree>
    <p:extLst>
      <p:ext uri="{BB962C8B-B14F-4D97-AF65-F5344CB8AC3E}">
        <p14:creationId xmlns:p14="http://schemas.microsoft.com/office/powerpoint/2010/main" val="2627184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Une étude Médiamétrie estime que les 15-24 utilise fréquemment Facebook a plus de 82%, Snapchat à 43% et Twitter a 39%.</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23</a:t>
            </a:fld>
            <a:endParaRPr lang="fr-FR"/>
          </a:p>
        </p:txBody>
      </p:sp>
    </p:spTree>
    <p:extLst>
      <p:ext uri="{BB962C8B-B14F-4D97-AF65-F5344CB8AC3E}">
        <p14:creationId xmlns:p14="http://schemas.microsoft.com/office/powerpoint/2010/main" val="703785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24</a:t>
            </a:fld>
            <a:endParaRPr lang="fr-FR"/>
          </a:p>
        </p:txBody>
      </p:sp>
    </p:spTree>
    <p:extLst>
      <p:ext uri="{BB962C8B-B14F-4D97-AF65-F5344CB8AC3E}">
        <p14:creationId xmlns:p14="http://schemas.microsoft.com/office/powerpoint/2010/main" val="37509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Festival du Jeu </a:t>
            </a:r>
            <a:r>
              <a:rPr lang="fr-FR" dirty="0" err="1" smtClean="0"/>
              <a:t>Video</a:t>
            </a:r>
            <a:endParaRPr lang="fr-FR" dirty="0" smtClean="0"/>
          </a:p>
          <a:p>
            <a:r>
              <a:rPr lang="fr-FR" dirty="0" smtClean="0"/>
              <a:t>Bibliothèque</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25</a:t>
            </a:fld>
            <a:endParaRPr lang="fr-FR"/>
          </a:p>
        </p:txBody>
      </p:sp>
    </p:spTree>
    <p:extLst>
      <p:ext uri="{BB962C8B-B14F-4D97-AF65-F5344CB8AC3E}">
        <p14:creationId xmlns:p14="http://schemas.microsoft.com/office/powerpoint/2010/main" val="3958672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9406370" y="6356350"/>
            <a:ext cx="1177636" cy="365125"/>
          </a:xfrm>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a:xfrm>
            <a:off x="10951151" y="6356350"/>
            <a:ext cx="858982" cy="365125"/>
          </a:xfrm>
        </p:spPr>
        <p:txBody>
          <a:bodyPr/>
          <a:lstStyle>
            <a:lvl1pPr>
              <a:defRPr sz="1800"/>
            </a:lvl1pPr>
          </a:lstStyle>
          <a:p>
            <a:fld id="{EA27A45B-77EB-4839-A102-834B06C26C52}" type="slidenum">
              <a:rPr lang="fr-FR" smtClean="0"/>
              <a:pPr/>
              <a:t>‹N°›</a:t>
            </a:fld>
            <a:endParaRPr lang="fr-FR"/>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31/01/2017</a:t>
            </a:r>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31/01/2017</a:t>
            </a:r>
          </a:p>
        </p:txBody>
      </p:sp>
      <p:sp>
        <p:nvSpPr>
          <p:cNvPr id="4" name="Espace réservé du pied de page 3"/>
          <p:cNvSpPr>
            <a:spLocks noGrp="1"/>
          </p:cNvSpPr>
          <p:nvPr>
            <p:ph type="ftr" sz="quarter" idx="11"/>
          </p:nvPr>
        </p:nvSpPr>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31/01/2017</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r>
              <a:rPr lang="fr-FR" dirty="0"/>
              <a:t>31/01/2017</a:t>
            </a:r>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endParaRPr lang="fr-FR"/>
          </a:p>
        </p:txBody>
      </p:sp>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9.jpeg"/><Relationship Id="rId7" Type="http://schemas.openxmlformats.org/officeDocument/2006/relationships/image" Target="../media/image22.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png"/><Relationship Id="rId10" Type="http://schemas.openxmlformats.org/officeDocument/2006/relationships/image" Target="../media/image4.png"/><Relationship Id="rId4" Type="http://schemas.openxmlformats.org/officeDocument/2006/relationships/image" Target="../media/image19.png"/><Relationship Id="rId9"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jpeg"/><Relationship Id="rId7" Type="http://schemas.openxmlformats.org/officeDocument/2006/relationships/image" Target="../media/image31.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jp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jpeg"/><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jpeg"/><Relationship Id="rId7" Type="http://schemas.openxmlformats.org/officeDocument/2006/relationships/image" Target="../media/image44.jpe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9.png"/><Relationship Id="rId4" Type="http://schemas.openxmlformats.org/officeDocument/2006/relationships/image" Target="../media/image9.jpe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8.jp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4.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9.jpeg"/><Relationship Id="rId9"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3.xml"/><Relationship Id="rId7"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jpeg"/><Relationship Id="rId4" Type="http://schemas.openxmlformats.org/officeDocument/2006/relationships/image" Target="../media/image8.jp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4.xml"/><Relationship Id="rId7" Type="http://schemas.openxmlformats.org/officeDocument/2006/relationships/image" Target="../media/image62.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9.jpeg"/><Relationship Id="rId4" Type="http://schemas.openxmlformats.org/officeDocument/2006/relationships/image" Target="../media/image8.jp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4.png"/><Relationship Id="rId4" Type="http://schemas.openxmlformats.org/officeDocument/2006/relationships/image" Target="../media/image9.jpe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3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8.jp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4.png"/><Relationship Id="rId4" Type="http://schemas.openxmlformats.org/officeDocument/2006/relationships/image" Target="../media/image9.jpe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4.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jpeg"/><Relationship Id="rId7"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6F4D"/>
        </a:solidFill>
        <a:effectLst/>
      </p:bgPr>
    </p:bg>
    <p:spTree>
      <p:nvGrpSpPr>
        <p:cNvPr id="1" name=""/>
        <p:cNvGrpSpPr/>
        <p:nvPr/>
      </p:nvGrpSpPr>
      <p:grpSpPr>
        <a:xfrm>
          <a:off x="0" y="0"/>
          <a:ext cx="0" cy="0"/>
          <a:chOff x="0" y="0"/>
          <a:chExt cx="0" cy="0"/>
        </a:xfrm>
      </p:grpSpPr>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342437"/>
            <a:ext cx="5741175" cy="5741175"/>
          </a:xfrm>
          <a:prstGeom prst="rect">
            <a:avLst/>
          </a:prstGeom>
        </p:spPr>
      </p:pic>
      <p:sp>
        <p:nvSpPr>
          <p:cNvPr id="9" name="ZoneTexte 8"/>
          <p:cNvSpPr txBox="1"/>
          <p:nvPr/>
        </p:nvSpPr>
        <p:spPr>
          <a:xfrm>
            <a:off x="340679" y="2889061"/>
            <a:ext cx="5452848" cy="2185214"/>
          </a:xfrm>
          <a:prstGeom prst="rect">
            <a:avLst/>
          </a:prstGeom>
          <a:noFill/>
          <a:effectLst>
            <a:outerShdw blurRad="50800" dist="38100" dir="2700000" algn="tl" rotWithShape="0">
              <a:prstClr val="black">
                <a:alpha val="40000"/>
              </a:prstClr>
            </a:outerShdw>
          </a:effectLst>
        </p:spPr>
        <p:txBody>
          <a:bodyPr wrap="square" rtlCol="0">
            <a:spAutoFit/>
          </a:bodyPr>
          <a:lstStyle/>
          <a:p>
            <a:r>
              <a:rPr lang="fr-FR" sz="4400" dirty="0">
                <a:solidFill>
                  <a:schemeClr val="bg1"/>
                </a:solidFill>
                <a:latin typeface="Century Gothic" panose="020B0502020202020204" pitchFamily="34" charset="0"/>
              </a:rPr>
              <a:t>Présentation de la plateforme </a:t>
            </a:r>
            <a:r>
              <a:rPr lang="fr-FR" sz="4400" b="1" dirty="0">
                <a:solidFill>
                  <a:schemeClr val="bg1"/>
                </a:solidFill>
                <a:latin typeface="Century Gothic" panose="020B0502020202020204" pitchFamily="34" charset="0"/>
              </a:rPr>
              <a:t>	</a:t>
            </a:r>
            <a:r>
              <a:rPr lang="fr-FR" sz="4800" b="1" dirty="0" err="1">
                <a:solidFill>
                  <a:schemeClr val="bg1"/>
                </a:solidFill>
                <a:latin typeface="Century Gothic" panose="020B0502020202020204" pitchFamily="34" charset="0"/>
              </a:rPr>
              <a:t>Suspen’Dons</a:t>
            </a:r>
            <a:endParaRPr lang="fr-FR" sz="4400" b="1" dirty="0">
              <a:solidFill>
                <a:schemeClr val="bg1"/>
              </a:solidFill>
              <a:latin typeface="Century Gothic" panose="020B0502020202020204" pitchFamily="34" charset="0"/>
            </a:endParaRPr>
          </a:p>
        </p:txBody>
      </p:sp>
      <p:sp>
        <p:nvSpPr>
          <p:cNvPr id="5" name="ZoneTexte 4"/>
          <p:cNvSpPr txBox="1"/>
          <p:nvPr/>
        </p:nvSpPr>
        <p:spPr>
          <a:xfrm>
            <a:off x="340679" y="342437"/>
            <a:ext cx="6444029" cy="2296061"/>
          </a:xfrm>
          <a:prstGeom prst="rect">
            <a:avLst/>
          </a:prstGeom>
          <a:noFill/>
          <a:effectLst>
            <a:outerShdw blurRad="50800" dist="38100" dir="2700000" algn="tl" rotWithShape="0">
              <a:prstClr val="black">
                <a:alpha val="40000"/>
              </a:prstClr>
            </a:outerShdw>
          </a:effectLst>
        </p:spPr>
        <p:txBody>
          <a:bodyPr wrap="square" rtlCol="0">
            <a:spAutoFit/>
          </a:bodyPr>
          <a:lstStyle/>
          <a:p>
            <a:r>
              <a:rPr lang="fr-FR" sz="7200" b="1" dirty="0">
                <a:solidFill>
                  <a:schemeClr val="bg1"/>
                </a:solidFill>
                <a:latin typeface="Century Gothic" panose="020B0502020202020204" pitchFamily="34" charset="0"/>
              </a:rPr>
              <a:t>Projet Entreprenariat </a:t>
            </a:r>
          </a:p>
        </p:txBody>
      </p:sp>
      <p:pic>
        <p:nvPicPr>
          <p:cNvPr id="4" name="Imag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672045" y="6047976"/>
            <a:ext cx="1313394" cy="688283"/>
          </a:xfrm>
          <a:prstGeom prst="rect">
            <a:avLst/>
          </a:prstGeom>
        </p:spPr>
      </p:pic>
      <p:pic>
        <p:nvPicPr>
          <p:cNvPr id="3074" name="Picture 2" descr="http://www.epita.fr/international/images/media/logos/cti-logo.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327671" y="6082975"/>
            <a:ext cx="1005670" cy="65392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isco Logo"/>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760002" y="6088172"/>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5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pic>
        <p:nvPicPr>
          <p:cNvPr id="14" name="Image 1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10</a:t>
            </a:fld>
            <a:endParaRPr lang="fr-FR"/>
          </a:p>
        </p:txBody>
      </p:sp>
      <p:sp>
        <p:nvSpPr>
          <p:cNvPr id="17" name="ZoneTexte 16"/>
          <p:cNvSpPr txBox="1"/>
          <p:nvPr/>
        </p:nvSpPr>
        <p:spPr>
          <a:xfrm>
            <a:off x="756744" y="409904"/>
            <a:ext cx="4442242" cy="584775"/>
          </a:xfrm>
          <a:prstGeom prst="rect">
            <a:avLst/>
          </a:prstGeom>
          <a:noFill/>
        </p:spPr>
        <p:txBody>
          <a:bodyPr wrap="none" rtlCol="0">
            <a:spAutoFit/>
          </a:bodyPr>
          <a:lstStyle/>
          <a:p>
            <a:r>
              <a:rPr lang="fr-FR" sz="3200" b="1" dirty="0">
                <a:latin typeface="Century Gothic" panose="020B0502020202020204" pitchFamily="34" charset="0"/>
              </a:rPr>
              <a:t>Les outils &amp; méthodes</a:t>
            </a:r>
          </a:p>
        </p:txBody>
      </p:sp>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974" y="4785598"/>
            <a:ext cx="1000332" cy="1000332"/>
          </a:xfrm>
          <a:prstGeom prst="rect">
            <a:avLst/>
          </a:prstGeom>
        </p:spPr>
      </p:pic>
      <p:sp>
        <p:nvSpPr>
          <p:cNvPr id="19" name="ZoneTexte 18"/>
          <p:cNvSpPr txBox="1"/>
          <p:nvPr/>
        </p:nvSpPr>
        <p:spPr>
          <a:xfrm>
            <a:off x="1335434" y="2516015"/>
            <a:ext cx="7722694" cy="707886"/>
          </a:xfrm>
          <a:prstGeom prst="rect">
            <a:avLst/>
          </a:prstGeom>
          <a:noFill/>
        </p:spPr>
        <p:txBody>
          <a:bodyPr wrap="square" rtlCol="0">
            <a:spAutoFit/>
          </a:bodyPr>
          <a:lstStyle/>
          <a:p>
            <a:r>
              <a:rPr lang="fr-FR" sz="4000" b="1" dirty="0"/>
              <a:t>- - - - - - - - - - - - - - - - - - - - - - - - - - - - </a:t>
            </a:r>
          </a:p>
        </p:txBody>
      </p:sp>
      <p:sp>
        <p:nvSpPr>
          <p:cNvPr id="20" name="ZoneTexte 19"/>
          <p:cNvSpPr txBox="1"/>
          <p:nvPr/>
        </p:nvSpPr>
        <p:spPr>
          <a:xfrm>
            <a:off x="1380666" y="968514"/>
            <a:ext cx="7722694" cy="707886"/>
          </a:xfrm>
          <a:prstGeom prst="rect">
            <a:avLst/>
          </a:prstGeom>
          <a:noFill/>
        </p:spPr>
        <p:txBody>
          <a:bodyPr wrap="square" rtlCol="0">
            <a:spAutoFit/>
          </a:bodyPr>
          <a:lstStyle/>
          <a:p>
            <a:r>
              <a:rPr lang="fr-FR" sz="4000" b="1" dirty="0"/>
              <a:t>- - - - - - - - - - - - - - - - - - - - - - - - - - - - </a:t>
            </a:r>
          </a:p>
        </p:txBody>
      </p:sp>
      <p:sp>
        <p:nvSpPr>
          <p:cNvPr id="21" name="ZoneTexte 20"/>
          <p:cNvSpPr txBox="1"/>
          <p:nvPr/>
        </p:nvSpPr>
        <p:spPr>
          <a:xfrm>
            <a:off x="1380666" y="4078638"/>
            <a:ext cx="7722694" cy="707886"/>
          </a:xfrm>
          <a:prstGeom prst="rect">
            <a:avLst/>
          </a:prstGeom>
          <a:noFill/>
        </p:spPr>
        <p:txBody>
          <a:bodyPr wrap="square" rtlCol="0">
            <a:spAutoFit/>
          </a:bodyPr>
          <a:lstStyle/>
          <a:p>
            <a:r>
              <a:rPr lang="fr-FR" sz="4000" b="1" dirty="0"/>
              <a:t>- - - - - - - - - - - - - - - - - - - - - - - - - - - - </a:t>
            </a:r>
          </a:p>
        </p:txBody>
      </p:sp>
      <p:sp>
        <p:nvSpPr>
          <p:cNvPr id="22" name="ZoneTexte 21"/>
          <p:cNvSpPr txBox="1"/>
          <p:nvPr/>
        </p:nvSpPr>
        <p:spPr>
          <a:xfrm>
            <a:off x="533496" y="1962930"/>
            <a:ext cx="929485" cy="400110"/>
          </a:xfrm>
          <a:prstGeom prst="rect">
            <a:avLst/>
          </a:prstGeom>
          <a:noFill/>
        </p:spPr>
        <p:txBody>
          <a:bodyPr wrap="none" rtlCol="0">
            <a:spAutoFit/>
          </a:bodyPr>
          <a:lstStyle/>
          <a:p>
            <a:r>
              <a:rPr lang="fr-FR" sz="2000" b="1" dirty="0"/>
              <a:t>Travail</a:t>
            </a:r>
            <a:r>
              <a:rPr lang="fr-FR" dirty="0"/>
              <a:t> </a:t>
            </a:r>
          </a:p>
        </p:txBody>
      </p:sp>
      <p:sp>
        <p:nvSpPr>
          <p:cNvPr id="23" name="ZoneTexte 22"/>
          <p:cNvSpPr txBox="1"/>
          <p:nvPr/>
        </p:nvSpPr>
        <p:spPr>
          <a:xfrm>
            <a:off x="533496" y="5085709"/>
            <a:ext cx="1923283" cy="400110"/>
          </a:xfrm>
          <a:prstGeom prst="rect">
            <a:avLst/>
          </a:prstGeom>
          <a:noFill/>
        </p:spPr>
        <p:txBody>
          <a:bodyPr wrap="none" rtlCol="0">
            <a:spAutoFit/>
          </a:bodyPr>
          <a:lstStyle/>
          <a:p>
            <a:r>
              <a:rPr lang="fr-FR" sz="2000" b="1" dirty="0"/>
              <a:t>Communication</a:t>
            </a:r>
            <a:r>
              <a:rPr lang="fr-FR" dirty="0"/>
              <a:t> </a:t>
            </a:r>
          </a:p>
        </p:txBody>
      </p:sp>
      <p:sp>
        <p:nvSpPr>
          <p:cNvPr id="24" name="ZoneTexte 23"/>
          <p:cNvSpPr txBox="1"/>
          <p:nvPr/>
        </p:nvSpPr>
        <p:spPr>
          <a:xfrm>
            <a:off x="533496" y="3574649"/>
            <a:ext cx="1596784" cy="400110"/>
          </a:xfrm>
          <a:prstGeom prst="rect">
            <a:avLst/>
          </a:prstGeom>
          <a:noFill/>
        </p:spPr>
        <p:txBody>
          <a:bodyPr wrap="none" rtlCol="0">
            <a:spAutoFit/>
          </a:bodyPr>
          <a:lstStyle/>
          <a:p>
            <a:r>
              <a:rPr lang="fr-FR" sz="2000" b="1" dirty="0"/>
              <a:t>Organisation</a:t>
            </a:r>
            <a:r>
              <a:rPr lang="fr-FR" dirty="0"/>
              <a:t> </a:t>
            </a:r>
          </a:p>
        </p:txBody>
      </p:sp>
      <p:pic>
        <p:nvPicPr>
          <p:cNvPr id="25" name="Imag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5403" y="3108951"/>
            <a:ext cx="3175000" cy="1012031"/>
          </a:xfrm>
          <a:prstGeom prst="rect">
            <a:avLst/>
          </a:prstGeom>
        </p:spPr>
      </p:pic>
      <p:pic>
        <p:nvPicPr>
          <p:cNvPr id="26" name="Image 25"/>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776" t="22177" b="19478"/>
          <a:stretch/>
        </p:blipFill>
        <p:spPr>
          <a:xfrm>
            <a:off x="3895873" y="3220610"/>
            <a:ext cx="1765301" cy="1011320"/>
          </a:xfrm>
          <a:prstGeom prst="rect">
            <a:avLst/>
          </a:prstGeom>
        </p:spPr>
      </p:pic>
      <p:pic>
        <p:nvPicPr>
          <p:cNvPr id="27" name="Image 2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78996" y="3097471"/>
            <a:ext cx="1091630" cy="1091630"/>
          </a:xfrm>
          <a:prstGeom prst="rect">
            <a:avLst/>
          </a:prstGeom>
        </p:spPr>
      </p:pic>
      <p:pic>
        <p:nvPicPr>
          <p:cNvPr id="28" name="Image 2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13020" y="1444998"/>
            <a:ext cx="1248982" cy="1248982"/>
          </a:xfrm>
          <a:prstGeom prst="rect">
            <a:avLst/>
          </a:prstGeom>
        </p:spPr>
      </p:pic>
      <p:pic>
        <p:nvPicPr>
          <p:cNvPr id="29" name="Image 28"/>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49181" y="1502295"/>
            <a:ext cx="1846716" cy="1230415"/>
          </a:xfrm>
          <a:prstGeom prst="rect">
            <a:avLst/>
          </a:prstGeom>
        </p:spPr>
      </p:pic>
      <p:sp>
        <p:nvSpPr>
          <p:cNvPr id="30" name="Rectangle 29"/>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4" name="ZoneTexte 33"/>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32" name="Picture 2" descr="Cisco Logo"/>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562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647053" y="337882"/>
            <a:ext cx="6960560"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spTree>
    <p:extLst>
      <p:ext uri="{BB962C8B-B14F-4D97-AF65-F5344CB8AC3E}">
        <p14:creationId xmlns:p14="http://schemas.microsoft.com/office/powerpoint/2010/main" val="3816043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18" name="Image 1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9"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56744" y="409904"/>
            <a:ext cx="6054863" cy="584775"/>
          </a:xfrm>
          <a:prstGeom prst="rect">
            <a:avLst/>
          </a:prstGeom>
          <a:noFill/>
        </p:spPr>
        <p:txBody>
          <a:bodyPr wrap="none" rtlCol="0">
            <a:spAutoFit/>
          </a:bodyPr>
          <a:lstStyle/>
          <a:p>
            <a:r>
              <a:rPr lang="fr-FR" sz="3200" b="1" dirty="0">
                <a:latin typeface="Century Gothic" panose="020B0502020202020204" pitchFamily="34" charset="0"/>
              </a:rPr>
              <a:t>Le marché et les concurrents</a:t>
            </a:r>
          </a:p>
        </p:txBody>
      </p:sp>
      <p:sp>
        <p:nvSpPr>
          <p:cNvPr id="3" name="ZoneTexte 2"/>
          <p:cNvSpPr txBox="1"/>
          <p:nvPr/>
        </p:nvSpPr>
        <p:spPr>
          <a:xfrm>
            <a:off x="1375436" y="1543050"/>
            <a:ext cx="5957400"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a:t>Le « </a:t>
            </a:r>
            <a:r>
              <a:rPr lang="fr-FR" sz="2000" b="1" dirty="0" err="1"/>
              <a:t>view</a:t>
            </a:r>
            <a:r>
              <a:rPr lang="fr-FR" sz="2000" b="1" dirty="0"/>
              <a:t>-to-</a:t>
            </a:r>
            <a:r>
              <a:rPr lang="fr-FR" sz="2000" b="1" dirty="0" err="1"/>
              <a:t>donate</a:t>
            </a:r>
            <a:r>
              <a:rPr lang="fr-FR" sz="2000" b="1" dirty="0"/>
              <a:t> », une phénomène grandissant</a:t>
            </a:r>
          </a:p>
          <a:p>
            <a:pPr marL="285750" indent="-285750">
              <a:buFont typeface="Arial" panose="020B0604020202020204" pitchFamily="34" charset="0"/>
              <a:buChar char="•"/>
            </a:pPr>
            <a:r>
              <a:rPr lang="fr-FR" sz="2000" b="1" dirty="0"/>
              <a:t>Le smartphone comme source de revenus </a:t>
            </a:r>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4343" y="2774864"/>
            <a:ext cx="1743075" cy="1485900"/>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6001" y="2822292"/>
            <a:ext cx="1499234" cy="1499234"/>
          </a:xfrm>
          <a:prstGeom prst="rect">
            <a:avLst/>
          </a:prstGeom>
        </p:spPr>
      </p:pic>
      <p:sp>
        <p:nvSpPr>
          <p:cNvPr id="2" name="Espace réservé de la date 1"/>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12</a:t>
            </a:fld>
            <a:endParaRPr lang="fr-FR"/>
          </a:p>
        </p:txBody>
      </p:sp>
      <p:sp>
        <p:nvSpPr>
          <p:cNvPr id="20" name="Rectangle 19"/>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4" name="ZoneTexte 23"/>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522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18" name="Image 1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9"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3" name="ZoneTexte 2"/>
          <p:cNvSpPr txBox="1"/>
          <p:nvPr/>
        </p:nvSpPr>
        <p:spPr>
          <a:xfrm>
            <a:off x="1375436" y="1543050"/>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fr-FR" sz="2000" b="1" dirty="0"/>
          </a:p>
        </p:txBody>
      </p:sp>
      <p:sp>
        <p:nvSpPr>
          <p:cNvPr id="14" name="ZoneTexte 13"/>
          <p:cNvSpPr txBox="1"/>
          <p:nvPr/>
        </p:nvSpPr>
        <p:spPr>
          <a:xfrm>
            <a:off x="756744" y="409904"/>
            <a:ext cx="6503703" cy="584775"/>
          </a:xfrm>
          <a:prstGeom prst="rect">
            <a:avLst/>
          </a:prstGeom>
          <a:noFill/>
        </p:spPr>
        <p:txBody>
          <a:bodyPr wrap="none" rtlCol="0">
            <a:spAutoFit/>
          </a:bodyPr>
          <a:lstStyle/>
          <a:p>
            <a:r>
              <a:rPr lang="fr-FR" sz="3200" b="1" dirty="0">
                <a:latin typeface="Century Gothic" panose="020B0502020202020204" pitchFamily="34" charset="0"/>
              </a:rPr>
              <a:t>Présentation du Business Model </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669" y="646421"/>
            <a:ext cx="3932621" cy="5565155"/>
          </a:xfrm>
          <a:prstGeom prst="rect">
            <a:avLst/>
          </a:prstGeom>
        </p:spPr>
      </p:pic>
      <p:pic>
        <p:nvPicPr>
          <p:cNvPr id="10" name="Image 9"/>
          <p:cNvPicPr>
            <a:picLocks noChangeAspect="1"/>
          </p:cNvPicPr>
          <p:nvPr/>
        </p:nvPicPr>
        <p:blipFill>
          <a:blip r:embed="rId5"/>
          <a:stretch>
            <a:fillRect/>
          </a:stretch>
        </p:blipFill>
        <p:spPr>
          <a:xfrm>
            <a:off x="849109" y="4186010"/>
            <a:ext cx="1995691" cy="615110"/>
          </a:xfrm>
          <a:prstGeom prst="rect">
            <a:avLst/>
          </a:prstGeom>
        </p:spPr>
      </p:pic>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382" y="3421741"/>
            <a:ext cx="2118218" cy="681801"/>
          </a:xfrm>
          <a:prstGeom prst="rect">
            <a:avLst/>
          </a:prstGeom>
        </p:spPr>
      </p:pic>
      <p:pic>
        <p:nvPicPr>
          <p:cNvPr id="4" name="Imag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216" y="4153740"/>
            <a:ext cx="2111384" cy="686200"/>
          </a:xfrm>
          <a:prstGeom prst="rect">
            <a:avLst/>
          </a:prstGeom>
        </p:spPr>
      </p:pic>
      <p:sp>
        <p:nvSpPr>
          <p:cNvPr id="5" name="Espace réservé de la date 4"/>
          <p:cNvSpPr>
            <a:spLocks noGrp="1"/>
          </p:cNvSpPr>
          <p:nvPr>
            <p:ph type="dt" sz="half" idx="10"/>
          </p:nvPr>
        </p:nvSpPr>
        <p:spPr/>
        <p:txBody>
          <a:bodyPr/>
          <a:lstStyle/>
          <a:p>
            <a:r>
              <a:rPr lang="fr-FR"/>
              <a:t>31/01/2017</a:t>
            </a:r>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3" name="Espace réservé du numéro de diapositive 12"/>
          <p:cNvSpPr>
            <a:spLocks noGrp="1"/>
          </p:cNvSpPr>
          <p:nvPr>
            <p:ph type="sldNum" sz="quarter" idx="12"/>
          </p:nvPr>
        </p:nvSpPr>
        <p:spPr/>
        <p:txBody>
          <a:bodyPr/>
          <a:lstStyle/>
          <a:p>
            <a:fld id="{EA27A45B-77EB-4839-A102-834B06C26C52}" type="slidenum">
              <a:rPr lang="fr-FR" smtClean="0"/>
              <a:t>13</a:t>
            </a:fld>
            <a:endParaRPr lang="fr-FR"/>
          </a:p>
        </p:txBody>
      </p:sp>
      <p:sp>
        <p:nvSpPr>
          <p:cNvPr id="20" name="Rectangle 19"/>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7" name="Picture 2" descr="Cisco Logo"/>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5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3" presetClass="path" presetSubtype="0" accel="50000" decel="50000" fill="hold" nodeType="afterEffect">
                                  <p:stCondLst>
                                    <p:cond delay="0"/>
                                  </p:stCondLst>
                                  <p:childTnLst>
                                    <p:animMotion origin="layout" path="M -1.04167E-6 -1.11111E-6 L 0.125 -1.11111E-6 C 0.18099 -1.11111E-6 0.25 -0.06898 0.25 -0.125 L 0.25 -0.25 " pathEditMode="relative" rAng="0" ptsTypes="AAAA">
                                      <p:cBhvr>
                                        <p:cTn id="9" dur="2000" fill="hold"/>
                                        <p:tgtEl>
                                          <p:spTgt spid="2"/>
                                        </p:tgtEl>
                                        <p:attrNameLst>
                                          <p:attrName>ppt_x</p:attrName>
                                          <p:attrName>ppt_y</p:attrName>
                                        </p:attrNameLst>
                                      </p:cBhvr>
                                      <p:rCtr x="12500" y="-12500"/>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2000" fill="hold"/>
                                        <p:tgtEl>
                                          <p:spTgt spid="2"/>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2"/>
                                        </p:tgtEl>
                                        <p:attrNameLst>
                                          <p:attrName>ppt_x</p:attrName>
                                        </p:attrNameLst>
                                      </p:cBhvr>
                                      <p:tavLst>
                                        <p:tav tm="0">
                                          <p:val>
                                            <p:strVal val="ppt_x"/>
                                          </p:val>
                                        </p:tav>
                                        <p:tav tm="100000">
                                          <p:val>
                                            <p:strVal val="0-ppt_w/2"/>
                                          </p:val>
                                        </p:tav>
                                      </p:tavLst>
                                    </p:anim>
                                    <p:anim calcmode="lin" valueType="num">
                                      <p:cBhvr additive="base">
                                        <p:cTn id="17" dur="500"/>
                                        <p:tgtEl>
                                          <p:spTgt spid="2"/>
                                        </p:tgtEl>
                                        <p:attrNameLst>
                                          <p:attrName>ppt_y</p:attrName>
                                        </p:attrNameLst>
                                      </p:cBhvr>
                                      <p:tavLst>
                                        <p:tav tm="0">
                                          <p:val>
                                            <p:strVal val="ppt_y"/>
                                          </p:val>
                                        </p:tav>
                                        <p:tav tm="100000">
                                          <p:val>
                                            <p:strVal val="ppt_y"/>
                                          </p:val>
                                        </p:tav>
                                      </p:tavLst>
                                    </p:anim>
                                    <p:set>
                                      <p:cBhvr>
                                        <p:cTn id="18" dur="1" fill="hold">
                                          <p:stCondLst>
                                            <p:cond delay="499"/>
                                          </p:stCondLst>
                                        </p:cTn>
                                        <p:tgtEl>
                                          <p:spTgt spid="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43" presetClass="path" presetSubtype="0" accel="50000" decel="50000" fill="hold" nodeType="withEffect">
                                  <p:stCondLst>
                                    <p:cond delay="0"/>
                                  </p:stCondLst>
                                  <p:childTnLst>
                                    <p:animMotion origin="layout" path="M 0 0 L 0.125 0 C 0.181 0 0.25 -0.069 0.25 -0.125 L 0.25 -0.25 E" pathEditMode="relative" ptsTypes="">
                                      <p:cBhvr>
                                        <p:cTn id="22" dur="2000" fill="hold"/>
                                        <p:tgtEl>
                                          <p:spTgt spid="4"/>
                                        </p:tgtEl>
                                        <p:attrNameLst>
                                          <p:attrName>ppt_x</p:attrName>
                                          <p:attrName>ppt_y</p:attrName>
                                        </p:attrNameLst>
                                      </p:cBhvr>
                                    </p:animMotion>
                                  </p:childTnLst>
                                </p:cTn>
                              </p:par>
                            </p:childTnLst>
                          </p:cTn>
                        </p:par>
                        <p:par>
                          <p:cTn id="23" fill="hold">
                            <p:stCondLst>
                              <p:cond delay="2000"/>
                            </p:stCondLst>
                            <p:childTnLst>
                              <p:par>
                                <p:cTn id="24" presetID="6" presetClass="emph" presetSubtype="0" fill="hold" nodeType="afterEffect">
                                  <p:stCondLst>
                                    <p:cond delay="0"/>
                                  </p:stCondLst>
                                  <p:childTnLst>
                                    <p:animScale>
                                      <p:cBhvr>
                                        <p:cTn id="25"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5974713" cy="584775"/>
          </a:xfrm>
          <a:prstGeom prst="rect">
            <a:avLst/>
          </a:prstGeom>
          <a:noFill/>
        </p:spPr>
        <p:txBody>
          <a:bodyPr wrap="none" rtlCol="0">
            <a:spAutoFit/>
          </a:bodyPr>
          <a:lstStyle/>
          <a:p>
            <a:r>
              <a:rPr lang="fr-FR" sz="3200" b="1" dirty="0">
                <a:latin typeface="Century Gothic" panose="020B0502020202020204" pitchFamily="34" charset="0"/>
              </a:rPr>
              <a:t>Validation du Business Model</a:t>
            </a:r>
          </a:p>
        </p:txBody>
      </p:sp>
      <p:sp>
        <p:nvSpPr>
          <p:cNvPr id="5" name="Rectangle 4"/>
          <p:cNvSpPr/>
          <p:nvPr/>
        </p:nvSpPr>
        <p:spPr>
          <a:xfrm>
            <a:off x="756744" y="1387366"/>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87366"/>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93364"/>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93364"/>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704750"/>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95% des 18 / 30 ans utilisent leur smartphone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704750"/>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Pourcentage </a:t>
            </a:r>
          </a:p>
        </p:txBody>
      </p:sp>
      <p:sp>
        <p:nvSpPr>
          <p:cNvPr id="11" name="Rectangle 10"/>
          <p:cNvSpPr/>
          <p:nvPr/>
        </p:nvSpPr>
        <p:spPr>
          <a:xfrm>
            <a:off x="5055475" y="3704750"/>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704750"/>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Avis sur les sans-abris</a:t>
            </a:r>
          </a:p>
        </p:txBody>
      </p:sp>
      <p:pic>
        <p:nvPicPr>
          <p:cNvPr id="13" name="Imag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50162" y="1443909"/>
            <a:ext cx="370388" cy="370388"/>
          </a:xfrm>
          <a:prstGeom prst="rect">
            <a:avLst/>
          </a:prstGeom>
        </p:spPr>
      </p:pic>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3507" y="3757965"/>
            <a:ext cx="377043" cy="377043"/>
          </a:xfrm>
          <a:prstGeom prst="rect">
            <a:avLst/>
          </a:prstGeom>
        </p:spPr>
      </p:pic>
      <p:pic>
        <p:nvPicPr>
          <p:cNvPr id="3" name="Imag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2256" y="1459744"/>
            <a:ext cx="350714" cy="350714"/>
          </a:xfrm>
          <a:prstGeom prst="rect">
            <a:avLst/>
          </a:prstGeom>
        </p:spPr>
      </p:pic>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743" y="3760660"/>
            <a:ext cx="361227" cy="361227"/>
          </a:xfrm>
          <a:prstGeom prst="rect">
            <a:avLst/>
          </a:prstGeom>
        </p:spPr>
      </p:pic>
      <p:sp>
        <p:nvSpPr>
          <p:cNvPr id="16" name="Espace réservé de la date 15"/>
          <p:cNvSpPr>
            <a:spLocks noGrp="1"/>
          </p:cNvSpPr>
          <p:nvPr>
            <p:ph type="dt" sz="half" idx="10"/>
          </p:nvPr>
        </p:nvSpPr>
        <p:spPr/>
        <p:txBody>
          <a:bodyPr/>
          <a:lstStyle/>
          <a:p>
            <a:r>
              <a:rPr lang="fr-FR"/>
              <a:t>31/01/2017</a:t>
            </a:r>
          </a:p>
        </p:txBody>
      </p:sp>
      <p:sp>
        <p:nvSpPr>
          <p:cNvPr id="26" name="Espace réservé du pied de page 25"/>
          <p:cNvSpPr>
            <a:spLocks noGrp="1"/>
          </p:cNvSpPr>
          <p:nvPr>
            <p:ph type="ftr" sz="quarter" idx="11"/>
          </p:nvPr>
        </p:nvSpPr>
        <p:spPr/>
        <p:txBody>
          <a:bodyPr/>
          <a:lstStyle/>
          <a:p>
            <a:r>
              <a:rPr lang="fr-FR"/>
              <a:t>Maxime RIFFLART; Axel GAUVRIT; Clément VACHET</a:t>
            </a:r>
          </a:p>
        </p:txBody>
      </p:sp>
      <p:sp>
        <p:nvSpPr>
          <p:cNvPr id="27" name="Espace réservé du numéro de diapositive 26"/>
          <p:cNvSpPr>
            <a:spLocks noGrp="1"/>
          </p:cNvSpPr>
          <p:nvPr>
            <p:ph type="sldNum" sz="quarter" idx="12"/>
          </p:nvPr>
        </p:nvSpPr>
        <p:spPr/>
        <p:txBody>
          <a:bodyPr/>
          <a:lstStyle/>
          <a:p>
            <a:fld id="{EA27A45B-77EB-4839-A102-834B06C26C52}" type="slidenum">
              <a:rPr lang="fr-FR" smtClean="0"/>
              <a:t>14</a:t>
            </a:fld>
            <a:endParaRPr lang="fr-FR"/>
          </a:p>
        </p:txBody>
      </p:sp>
      <p:sp>
        <p:nvSpPr>
          <p:cNvPr id="28" name="Rectangle 27"/>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3" name="ZoneTexte 32"/>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Graphique 10"/>
          <p:cNvGraphicFramePr>
            <a:graphicFrameLocks/>
          </p:cNvGraphicFramePr>
          <p:nvPr>
            <p:extLst>
              <p:ext uri="{D42A27DB-BD31-4B8C-83A1-F6EECF244321}">
                <p14:modId xmlns:p14="http://schemas.microsoft.com/office/powerpoint/2010/main" val="2760481096"/>
              </p:ext>
            </p:extLst>
          </p:nvPr>
        </p:nvGraphicFramePr>
        <p:xfrm>
          <a:off x="707785" y="1074443"/>
          <a:ext cx="8117532" cy="4713948"/>
        </p:xfrm>
        <a:graphic>
          <a:graphicData uri="http://schemas.openxmlformats.org/drawingml/2006/chart">
            <c:chart xmlns:c="http://schemas.openxmlformats.org/drawingml/2006/chart" xmlns:r="http://schemas.openxmlformats.org/officeDocument/2006/relationships" r:id="rId4"/>
          </a:graphicData>
        </a:graphic>
      </p:graphicFrame>
      <p:sp>
        <p:nvSpPr>
          <p:cNvPr id="2" name="Espace réservé de la date 1"/>
          <p:cNvSpPr>
            <a:spLocks noGrp="1"/>
          </p:cNvSpPr>
          <p:nvPr>
            <p:ph type="dt" sz="half" idx="10"/>
          </p:nvPr>
        </p:nvSpPr>
        <p:spPr/>
        <p:txBody>
          <a:bodyPr/>
          <a:lstStyle/>
          <a:p>
            <a:r>
              <a:rPr lang="fr-FR"/>
              <a:t>31/01/2017</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p:txBody>
          <a:bodyPr/>
          <a:lstStyle/>
          <a:p>
            <a:fld id="{EA27A45B-77EB-4839-A102-834B06C26C52}" type="slidenum">
              <a:rPr lang="fr-FR" smtClean="0"/>
              <a:t>15</a:t>
            </a:fld>
            <a:endParaRPr lang="fr-FR"/>
          </a:p>
        </p:txBody>
      </p:sp>
      <p:sp>
        <p:nvSpPr>
          <p:cNvPr id="15" name="Rectangle 14"/>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214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Graphique 23"/>
          <p:cNvGraphicFramePr>
            <a:graphicFrameLocks/>
          </p:cNvGraphicFramePr>
          <p:nvPr>
            <p:extLst>
              <p:ext uri="{D42A27DB-BD31-4B8C-83A1-F6EECF244321}">
                <p14:modId xmlns:p14="http://schemas.microsoft.com/office/powerpoint/2010/main" val="2492072564"/>
              </p:ext>
            </p:extLst>
          </p:nvPr>
        </p:nvGraphicFramePr>
        <p:xfrm>
          <a:off x="756744" y="1209060"/>
          <a:ext cx="8024511" cy="4439877"/>
        </p:xfrm>
        <a:graphic>
          <a:graphicData uri="http://schemas.openxmlformats.org/drawingml/2006/chart">
            <c:chart xmlns:c="http://schemas.openxmlformats.org/drawingml/2006/chart" xmlns:r="http://schemas.openxmlformats.org/officeDocument/2006/relationships" r:id="rId4"/>
          </a:graphicData>
        </a:graphic>
      </p:graphicFrame>
      <p:sp>
        <p:nvSpPr>
          <p:cNvPr id="16" name="Espace réservé de la date 15"/>
          <p:cNvSpPr>
            <a:spLocks noGrp="1"/>
          </p:cNvSpPr>
          <p:nvPr>
            <p:ph type="dt" sz="half" idx="10"/>
          </p:nvPr>
        </p:nvSpPr>
        <p:spPr/>
        <p:txBody>
          <a:bodyPr/>
          <a:lstStyle/>
          <a:p>
            <a:r>
              <a:rPr lang="fr-FR"/>
              <a:t>31/01/2017</a:t>
            </a:r>
          </a:p>
        </p:txBody>
      </p:sp>
      <p:sp>
        <p:nvSpPr>
          <p:cNvPr id="19" name="Espace réservé du pied de page 18"/>
          <p:cNvSpPr>
            <a:spLocks noGrp="1"/>
          </p:cNvSpPr>
          <p:nvPr>
            <p:ph type="ftr" sz="quarter" idx="11"/>
          </p:nvPr>
        </p:nvSpPr>
        <p:spPr/>
        <p:txBody>
          <a:bodyPr/>
          <a:lstStyle/>
          <a:p>
            <a:r>
              <a:rPr lang="fr-FR"/>
              <a:t>Maxime RIFFLART; Axel GAUVRIT; Clément VACHET</a:t>
            </a:r>
          </a:p>
        </p:txBody>
      </p:sp>
      <p:sp>
        <p:nvSpPr>
          <p:cNvPr id="20" name="Espace réservé du numéro de diapositive 19"/>
          <p:cNvSpPr>
            <a:spLocks noGrp="1"/>
          </p:cNvSpPr>
          <p:nvPr>
            <p:ph type="sldNum" sz="quarter" idx="12"/>
          </p:nvPr>
        </p:nvSpPr>
        <p:spPr/>
        <p:txBody>
          <a:bodyPr/>
          <a:lstStyle/>
          <a:p>
            <a:fld id="{EA27A45B-77EB-4839-A102-834B06C26C52}" type="slidenum">
              <a:rPr lang="fr-FR" smtClean="0"/>
              <a:t>16</a:t>
            </a:fld>
            <a:endParaRPr lang="fr-FR"/>
          </a:p>
        </p:txBody>
      </p:sp>
      <p:sp>
        <p:nvSpPr>
          <p:cNvPr id="26" name="Rectangle 25"/>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1" name="ZoneTexte 3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302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3664786" cy="584775"/>
          </a:xfrm>
          <a:prstGeom prst="rect">
            <a:avLst/>
          </a:prstGeom>
          <a:noFill/>
        </p:spPr>
        <p:txBody>
          <a:bodyPr wrap="none" rtlCol="0">
            <a:spAutoFit/>
          </a:bodyPr>
          <a:lstStyle/>
          <a:p>
            <a:r>
              <a:rPr lang="fr-FR" sz="3200" b="1" dirty="0">
                <a:latin typeface="Century Gothic" panose="020B0502020202020204" pitchFamily="34" charset="0"/>
              </a:rPr>
              <a:t>Régie publicitaire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fficher l'image d'origine"/>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l="10889" t="6190" r="11449" b="8546"/>
          <a:stretch/>
        </p:blipFill>
        <p:spPr bwMode="auto">
          <a:xfrm>
            <a:off x="756744" y="1347170"/>
            <a:ext cx="3561448" cy="343692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4421529" y="1710138"/>
            <a:ext cx="4415343" cy="2215991"/>
          </a:xfrm>
          <a:prstGeom prst="rect">
            <a:avLst/>
          </a:prstGeom>
          <a:noFill/>
        </p:spPr>
        <p:txBody>
          <a:bodyPr wrap="square" rtlCol="0">
            <a:spAutoFit/>
          </a:bodyPr>
          <a:lstStyle/>
          <a:p>
            <a:r>
              <a:rPr lang="fr-FR" sz="2400" b="1" dirty="0"/>
              <a:t>Création</a:t>
            </a:r>
          </a:p>
          <a:p>
            <a:endParaRPr lang="fr-FR" sz="1200" dirty="0"/>
          </a:p>
          <a:p>
            <a:r>
              <a:rPr lang="fr-FR" dirty="0"/>
              <a:t>0,08 € / vue.</a:t>
            </a:r>
          </a:p>
          <a:p>
            <a:endParaRPr lang="fr-FR" sz="1200" dirty="0"/>
          </a:p>
          <a:p>
            <a:r>
              <a:rPr lang="fr-FR" dirty="0"/>
              <a:t>Permet d’éviter des intermédiaires.</a:t>
            </a:r>
          </a:p>
          <a:p>
            <a:endParaRPr lang="fr-FR" dirty="0"/>
          </a:p>
          <a:p>
            <a:r>
              <a:rPr lang="fr-FR" dirty="0" err="1"/>
              <a:t>Goodeed</a:t>
            </a:r>
            <a:r>
              <a:rPr lang="fr-FR" dirty="0"/>
              <a:t> propose actuellement des publicités à 0,50 € / vue.</a:t>
            </a:r>
          </a:p>
        </p:txBody>
      </p:sp>
      <p:sp>
        <p:nvSpPr>
          <p:cNvPr id="7" name="Espace réservé de la date 6"/>
          <p:cNvSpPr>
            <a:spLocks noGrp="1"/>
          </p:cNvSpPr>
          <p:nvPr>
            <p:ph type="dt" sz="half" idx="10"/>
          </p:nvPr>
        </p:nvSpPr>
        <p:spPr/>
        <p:txBody>
          <a:bodyPr/>
          <a:lstStyle/>
          <a:p>
            <a:r>
              <a:rPr lang="fr-FR"/>
              <a:t>31/01/2017</a:t>
            </a:r>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t>17</a:t>
            </a:fld>
            <a:endParaRPr lang="fr-FR"/>
          </a:p>
        </p:txBody>
      </p:sp>
      <p:sp>
        <p:nvSpPr>
          <p:cNvPr id="19" name="Rectangle 18"/>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7" name="ZoneTexte 26"/>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5"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01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2706190" cy="584775"/>
          </a:xfrm>
          <a:prstGeom prst="rect">
            <a:avLst/>
          </a:prstGeom>
          <a:noFill/>
        </p:spPr>
        <p:txBody>
          <a:bodyPr wrap="none" rtlCol="0">
            <a:spAutoFit/>
          </a:bodyPr>
          <a:lstStyle/>
          <a:p>
            <a:r>
              <a:rPr lang="fr-FR" sz="3200" b="1" dirty="0">
                <a:latin typeface="Century Gothic" panose="020B0502020202020204" pitchFamily="34" charset="0"/>
              </a:rPr>
              <a:t>Choix du TPE</a:t>
            </a:r>
          </a:p>
        </p:txBody>
      </p:sp>
      <p:pic>
        <p:nvPicPr>
          <p:cNvPr id="13" name="Imag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p:txBody>
          <a:bodyPr/>
          <a:lstStyle/>
          <a:p>
            <a:r>
              <a:rPr lang="fr-FR"/>
              <a:t>31/01/2017</a:t>
            </a:r>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t>18</a:t>
            </a:fld>
            <a:endParaRPr lang="fr-FR"/>
          </a:p>
        </p:txBody>
      </p:sp>
      <p:graphicFrame>
        <p:nvGraphicFramePr>
          <p:cNvPr id="3" name="Tableau 2"/>
          <p:cNvGraphicFramePr>
            <a:graphicFrameLocks noGrp="1"/>
          </p:cNvGraphicFramePr>
          <p:nvPr>
            <p:extLst>
              <p:ext uri="{D42A27DB-BD31-4B8C-83A1-F6EECF244321}">
                <p14:modId xmlns:p14="http://schemas.microsoft.com/office/powerpoint/2010/main" val="1560444039"/>
              </p:ext>
            </p:extLst>
          </p:nvPr>
        </p:nvGraphicFramePr>
        <p:xfrm>
          <a:off x="756744" y="1232129"/>
          <a:ext cx="7396656" cy="4479051"/>
        </p:xfrm>
        <a:graphic>
          <a:graphicData uri="http://schemas.openxmlformats.org/drawingml/2006/table">
            <a:tbl>
              <a:tblPr firstRow="1" firstCol="1" bandRow="1">
                <a:tableStyleId>{21E4AEA4-8DFA-4A89-87EB-49C32662AFE0}</a:tableStyleId>
              </a:tblPr>
              <a:tblGrid>
                <a:gridCol w="1849164">
                  <a:extLst>
                    <a:ext uri="{9D8B030D-6E8A-4147-A177-3AD203B41FA5}">
                      <a16:colId xmlns:a16="http://schemas.microsoft.com/office/drawing/2014/main" val="4242398338"/>
                    </a:ext>
                  </a:extLst>
                </a:gridCol>
                <a:gridCol w="1849164">
                  <a:extLst>
                    <a:ext uri="{9D8B030D-6E8A-4147-A177-3AD203B41FA5}">
                      <a16:colId xmlns:a16="http://schemas.microsoft.com/office/drawing/2014/main" val="2461296468"/>
                    </a:ext>
                  </a:extLst>
                </a:gridCol>
                <a:gridCol w="1849164">
                  <a:extLst>
                    <a:ext uri="{9D8B030D-6E8A-4147-A177-3AD203B41FA5}">
                      <a16:colId xmlns:a16="http://schemas.microsoft.com/office/drawing/2014/main" val="1863056655"/>
                    </a:ext>
                  </a:extLst>
                </a:gridCol>
                <a:gridCol w="1849164">
                  <a:extLst>
                    <a:ext uri="{9D8B030D-6E8A-4147-A177-3AD203B41FA5}">
                      <a16:colId xmlns:a16="http://schemas.microsoft.com/office/drawing/2014/main" val="566822984"/>
                    </a:ext>
                  </a:extLst>
                </a:gridCol>
              </a:tblGrid>
              <a:tr h="369459">
                <a:tc>
                  <a:txBody>
                    <a:bodyPr/>
                    <a:lstStyle/>
                    <a:p>
                      <a:endParaRPr lang="fr-FR" sz="1600" dirty="0"/>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r>
                        <a:rPr lang="fr-FR" sz="1600" dirty="0" err="1"/>
                        <a:t>Stripe</a:t>
                      </a:r>
                      <a:endParaRPr lang="fr-FR" sz="1600" dirty="0"/>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fr-FR" sz="1600" dirty="0" err="1"/>
                        <a:t>HiPay</a:t>
                      </a:r>
                      <a:r>
                        <a:rPr lang="fr-FR" sz="1600" dirty="0"/>
                        <a:t> </a:t>
                      </a:r>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r>
                        <a:rPr lang="fr-FR" sz="1600" dirty="0" err="1"/>
                        <a:t>Klik&amp;Pay</a:t>
                      </a:r>
                      <a:endParaRPr lang="fr-FR" sz="1600" dirty="0"/>
                    </a:p>
                  </a:txBody>
                  <a:tcPr marL="85524" marR="85524" marT="42762" marB="42762" anchor="ctr"/>
                </a:tc>
                <a:extLst>
                  <a:ext uri="{0D108BD9-81ED-4DB2-BD59-A6C34878D82A}">
                    <a16:rowId xmlns:a16="http://schemas.microsoft.com/office/drawing/2014/main" val="972941006"/>
                  </a:ext>
                </a:extLst>
              </a:tr>
              <a:tr h="369459">
                <a:tc>
                  <a:txBody>
                    <a:bodyPr/>
                    <a:lstStyle/>
                    <a:p>
                      <a:r>
                        <a:rPr lang="fr-FR" sz="1600" dirty="0"/>
                        <a:t>Paiement sécurisé</a:t>
                      </a:r>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endParaRPr lang="fr-FR" sz="1600" dirty="0"/>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endParaRPr lang="fr-FR" sz="1600"/>
                    </a:p>
                  </a:txBody>
                  <a:tcPr marL="85524" marR="85524" marT="42762" marB="42762" anchor="ctr"/>
                </a:tc>
                <a:extLst>
                  <a:ext uri="{0D108BD9-81ED-4DB2-BD59-A6C34878D82A}">
                    <a16:rowId xmlns:a16="http://schemas.microsoft.com/office/drawing/2014/main" val="4286773137"/>
                  </a:ext>
                </a:extLst>
              </a:tr>
              <a:tr h="637695">
                <a:tc>
                  <a:txBody>
                    <a:bodyPr/>
                    <a:lstStyle/>
                    <a:p>
                      <a:r>
                        <a:rPr lang="fr-FR" sz="1600" dirty="0"/>
                        <a:t>Gestion utilisateur et back</a:t>
                      </a:r>
                      <a:r>
                        <a:rPr lang="fr-FR" sz="1600" baseline="0" dirty="0"/>
                        <a:t> office</a:t>
                      </a:r>
                      <a:endParaRPr lang="fr-FR" sz="1600" dirty="0"/>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r>
                        <a:rPr lang="fr-FR" sz="1600" dirty="0"/>
                        <a:t>X</a:t>
                      </a:r>
                    </a:p>
                  </a:txBody>
                  <a:tcPr marL="85524" marR="85524" marT="42762" marB="42762" anchor="ctr"/>
                </a:tc>
                <a:extLst>
                  <a:ext uri="{0D108BD9-81ED-4DB2-BD59-A6C34878D82A}">
                    <a16:rowId xmlns:a16="http://schemas.microsoft.com/office/drawing/2014/main" val="3506710890"/>
                  </a:ext>
                </a:extLst>
              </a:tr>
              <a:tr h="910993">
                <a:tc>
                  <a:txBody>
                    <a:bodyPr/>
                    <a:lstStyle/>
                    <a:p>
                      <a:r>
                        <a:rPr lang="fr-FR" sz="1600" dirty="0"/>
                        <a:t>Gestion de l’abonnement</a:t>
                      </a:r>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endParaRPr lang="fr-FR" sz="1600" dirty="0"/>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endParaRPr lang="fr-FR" sz="1600" dirty="0"/>
                    </a:p>
                  </a:txBody>
                  <a:tcPr marL="85524" marR="85524" marT="42762" marB="42762" anchor="ctr"/>
                </a:tc>
                <a:extLst>
                  <a:ext uri="{0D108BD9-81ED-4DB2-BD59-A6C34878D82A}">
                    <a16:rowId xmlns:a16="http://schemas.microsoft.com/office/drawing/2014/main" val="1017728606"/>
                  </a:ext>
                </a:extLst>
              </a:tr>
              <a:tr h="910993">
                <a:tc>
                  <a:txBody>
                    <a:bodyPr/>
                    <a:lstStyle/>
                    <a:p>
                      <a:r>
                        <a:rPr lang="fr-FR" sz="1600" dirty="0"/>
                        <a:t>Moyens de paiement supplémentaires</a:t>
                      </a:r>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endParaRPr lang="fr-FR" sz="1600" dirty="0"/>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endParaRPr lang="fr-FR" sz="1600" dirty="0"/>
                    </a:p>
                  </a:txBody>
                  <a:tcPr marL="85524" marR="85524" marT="42762" marB="42762" anchor="ctr"/>
                </a:tc>
                <a:extLst>
                  <a:ext uri="{0D108BD9-81ED-4DB2-BD59-A6C34878D82A}">
                    <a16:rowId xmlns:a16="http://schemas.microsoft.com/office/drawing/2014/main" val="929793329"/>
                  </a:ext>
                </a:extLst>
              </a:tr>
              <a:tr h="910993">
                <a:tc>
                  <a:txBody>
                    <a:bodyPr/>
                    <a:lstStyle/>
                    <a:p>
                      <a:r>
                        <a:rPr lang="fr-FR" sz="1600" dirty="0"/>
                        <a:t>Frais Fixe</a:t>
                      </a:r>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p>
                      <a:pPr algn="ctr"/>
                      <a:r>
                        <a:rPr lang="fr-FR" sz="1600" dirty="0"/>
                        <a:t>(1,4 %  + 0,25 €)</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r>
                        <a:rPr lang="fr-FR" sz="1600" dirty="0"/>
                        <a:t>X</a:t>
                      </a:r>
                    </a:p>
                    <a:p>
                      <a:pPr algn="ctr"/>
                      <a:r>
                        <a:rPr lang="fr-FR" sz="1600" dirty="0"/>
                        <a:t>(par paliers)</a:t>
                      </a:r>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r>
                        <a:rPr lang="fr-FR" sz="1600" dirty="0"/>
                        <a:t>X</a:t>
                      </a:r>
                    </a:p>
                    <a:p>
                      <a:pPr marL="0" marR="0" indent="0" algn="ctr" defTabSz="914400" rtl="0" eaLnBrk="1" fontAlgn="auto" latinLnBrk="0" hangingPunct="1">
                        <a:lnSpc>
                          <a:spcPct val="100000"/>
                        </a:lnSpc>
                        <a:spcBef>
                          <a:spcPts val="0"/>
                        </a:spcBef>
                        <a:spcAft>
                          <a:spcPts val="0"/>
                        </a:spcAft>
                        <a:buClrTx/>
                        <a:buSzTx/>
                        <a:buFontTx/>
                        <a:buNone/>
                        <a:tabLst/>
                        <a:defRPr/>
                      </a:pPr>
                      <a:r>
                        <a:rPr lang="fr-FR" sz="1600" dirty="0"/>
                        <a:t>(</a:t>
                      </a:r>
                      <a:r>
                        <a:rPr lang="fr-FR" sz="1600" kern="1200" dirty="0">
                          <a:effectLst/>
                        </a:rPr>
                        <a:t>1.45 % et 0.3 EUR par transaction.)</a:t>
                      </a:r>
                      <a:endParaRPr lang="fr-FR" sz="1600" b="0" i="0" kern="1200" dirty="0">
                        <a:solidFill>
                          <a:schemeClr val="dk1"/>
                        </a:solidFill>
                        <a:effectLst/>
                        <a:latin typeface="+mn-lt"/>
                        <a:ea typeface="+mn-ea"/>
                        <a:cs typeface="+mn-cs"/>
                      </a:endParaRPr>
                    </a:p>
                  </a:txBody>
                  <a:tcPr marL="85524" marR="85524" marT="42762" marB="42762" anchor="ctr"/>
                </a:tc>
                <a:extLst>
                  <a:ext uri="{0D108BD9-81ED-4DB2-BD59-A6C34878D82A}">
                    <a16:rowId xmlns:a16="http://schemas.microsoft.com/office/drawing/2014/main" val="1915298553"/>
                  </a:ext>
                </a:extLst>
              </a:tr>
              <a:tr h="369459">
                <a:tc>
                  <a:txBody>
                    <a:bodyPr/>
                    <a:lstStyle/>
                    <a:p>
                      <a:r>
                        <a:rPr lang="fr-FR" sz="1600" dirty="0"/>
                        <a:t>Intégration rapide</a:t>
                      </a:r>
                    </a:p>
                  </a:txBody>
                  <a:tcPr marL="85524" marR="85524" marT="42762" marB="42762" anchor="ctr">
                    <a:lnR w="12700" cap="flat" cmpd="sng" algn="ctr">
                      <a:solidFill>
                        <a:srgbClr val="FF0000"/>
                      </a:solidFill>
                      <a:prstDash val="solid"/>
                      <a:round/>
                      <a:headEnd type="none" w="med" len="med"/>
                      <a:tailEnd type="none" w="med" len="med"/>
                    </a:lnR>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a:r>
                        <a:rPr lang="fr-FR" sz="1600" dirty="0"/>
                        <a:t>X</a:t>
                      </a:r>
                    </a:p>
                  </a:txBody>
                  <a:tcPr marL="85524" marR="85524" marT="42762" marB="42762" anchor="ctr">
                    <a:lnL w="12700" cap="flat" cmpd="sng" algn="ctr">
                      <a:solidFill>
                        <a:srgbClr val="FF0000"/>
                      </a:solidFill>
                      <a:prstDash val="solid"/>
                      <a:round/>
                      <a:headEnd type="none" w="med" len="med"/>
                      <a:tailEnd type="none" w="med" len="med"/>
                    </a:lnL>
                  </a:tcPr>
                </a:tc>
                <a:tc>
                  <a:txBody>
                    <a:bodyPr/>
                    <a:lstStyle/>
                    <a:p>
                      <a:pPr algn="ctr"/>
                      <a:endParaRPr lang="fr-FR" sz="1600" dirty="0"/>
                    </a:p>
                  </a:txBody>
                  <a:tcPr marL="85524" marR="85524" marT="42762" marB="42762" anchor="ctr"/>
                </a:tc>
                <a:extLst>
                  <a:ext uri="{0D108BD9-81ED-4DB2-BD59-A6C34878D82A}">
                    <a16:rowId xmlns:a16="http://schemas.microsoft.com/office/drawing/2014/main" val="823833400"/>
                  </a:ext>
                </a:extLst>
              </a:tr>
            </a:tbl>
          </a:graphicData>
        </a:graphic>
      </p:graphicFrame>
      <p:pic>
        <p:nvPicPr>
          <p:cNvPr id="5122" name="Picture 2" descr="https://hipay.com/wp-content/themes/hipay-sage-1.2/fav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8051" y="1276122"/>
            <a:ext cx="275897" cy="2758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klikandpay.com/wp-content/uploads/2016/06/cropped-klik-and-pay-favicon-32x3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8599" y="1300453"/>
            <a:ext cx="227235" cy="227236"/>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 18"/>
          <p:cNvPicPr>
            <a:picLocks noChangeAspect="1"/>
          </p:cNvPicPr>
          <p:nvPr/>
        </p:nvPicPr>
        <p:blipFill>
          <a:blip r:embed="rId7"/>
          <a:stretch>
            <a:fillRect/>
          </a:stretch>
        </p:blipFill>
        <p:spPr>
          <a:xfrm>
            <a:off x="4038600" y="1267505"/>
            <a:ext cx="304800" cy="304800"/>
          </a:xfrm>
          <a:prstGeom prst="rect">
            <a:avLst/>
          </a:prstGeom>
        </p:spPr>
      </p:pic>
      <p:sp>
        <p:nvSpPr>
          <p:cNvPr id="26" name="Rectangle 25"/>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1" name="ZoneTexte 3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5" name="Picture 2" descr="Cisco Logo"/>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02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4168129" cy="584775"/>
          </a:xfrm>
          <a:prstGeom prst="rect">
            <a:avLst/>
          </a:prstGeom>
          <a:noFill/>
        </p:spPr>
        <p:txBody>
          <a:bodyPr wrap="none" rtlCol="0">
            <a:spAutoFit/>
          </a:bodyPr>
          <a:lstStyle/>
          <a:p>
            <a:r>
              <a:rPr lang="fr-FR" sz="3200" b="1" dirty="0">
                <a:latin typeface="Century Gothic" panose="020B0502020202020204" pitchFamily="34" charset="0"/>
              </a:rPr>
              <a:t>Prévisions dans 1 an</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p:cNvSpPr txBox="1"/>
          <p:nvPr/>
        </p:nvSpPr>
        <p:spPr>
          <a:xfrm>
            <a:off x="11294075" y="6343136"/>
            <a:ext cx="741405" cy="369332"/>
          </a:xfrm>
          <a:prstGeom prst="rect">
            <a:avLst/>
          </a:prstGeom>
          <a:noFill/>
        </p:spPr>
        <p:txBody>
          <a:bodyPr wrap="square" rtlCol="0">
            <a:spAutoFit/>
          </a:bodyPr>
          <a:lstStyle/>
          <a:p>
            <a:fld id="{9DC85121-3754-4C41-BC13-E81E32EDD312}" type="slidenum">
              <a:rPr lang="fr-FR" smtClean="0">
                <a:solidFill>
                  <a:schemeClr val="bg1"/>
                </a:solidFill>
                <a:latin typeface="Century Gothic" panose="020B0502020202020204" pitchFamily="34" charset="0"/>
              </a:rPr>
              <a:t>19</a:t>
            </a:fld>
            <a:r>
              <a:rPr lang="fr-FR" dirty="0">
                <a:solidFill>
                  <a:schemeClr val="bg1"/>
                </a:solidFill>
                <a:latin typeface="Century Gothic" panose="020B0502020202020204" pitchFamily="34" charset="0"/>
              </a:rPr>
              <a:t>/36</a:t>
            </a:r>
          </a:p>
        </p:txBody>
      </p:sp>
      <p:sp>
        <p:nvSpPr>
          <p:cNvPr id="2" name="ZoneTexte 1"/>
          <p:cNvSpPr txBox="1"/>
          <p:nvPr/>
        </p:nvSpPr>
        <p:spPr>
          <a:xfrm>
            <a:off x="1081897" y="3482765"/>
            <a:ext cx="4201706" cy="2308324"/>
          </a:xfrm>
          <a:prstGeom prst="rect">
            <a:avLst/>
          </a:prstGeom>
          <a:noFill/>
        </p:spPr>
        <p:txBody>
          <a:bodyPr wrap="square" rtlCol="0">
            <a:spAutoFit/>
          </a:bodyPr>
          <a:lstStyle/>
          <a:p>
            <a:pPr marL="285750" indent="-285750">
              <a:buFont typeface="Wingdings" panose="05000000000000000000" pitchFamily="2" charset="2"/>
              <a:buChar char="§"/>
            </a:pPr>
            <a:r>
              <a:rPr lang="fr-FR" dirty="0"/>
              <a:t>Association à but non lucratif</a:t>
            </a:r>
          </a:p>
          <a:p>
            <a:r>
              <a:rPr lang="fr-FR" dirty="0"/>
              <a:t>Dons déductible d’impôts, maximum 530€/an.</a:t>
            </a:r>
          </a:p>
          <a:p>
            <a:endParaRPr lang="fr-FR" dirty="0"/>
          </a:p>
          <a:p>
            <a:pPr marL="285750" indent="-285750">
              <a:buFont typeface="Wingdings" panose="05000000000000000000" pitchFamily="2" charset="2"/>
              <a:buChar char="§"/>
            </a:pPr>
            <a:r>
              <a:rPr lang="fr-FR" dirty="0"/>
              <a:t>Nombreux parrains « célèbres »</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dirty="0"/>
              <a:t>Installer des bornes dans les bâtiments publics.</a:t>
            </a:r>
          </a:p>
        </p:txBody>
      </p:sp>
      <p:sp>
        <p:nvSpPr>
          <p:cNvPr id="3" name="ZoneTexte 2"/>
          <p:cNvSpPr txBox="1"/>
          <p:nvPr/>
        </p:nvSpPr>
        <p:spPr>
          <a:xfrm>
            <a:off x="5184263" y="3482765"/>
            <a:ext cx="3699960" cy="2308324"/>
          </a:xfrm>
          <a:prstGeom prst="rect">
            <a:avLst/>
          </a:prstGeom>
          <a:noFill/>
        </p:spPr>
        <p:txBody>
          <a:bodyPr wrap="square" rtlCol="0">
            <a:spAutoFit/>
          </a:bodyPr>
          <a:lstStyle/>
          <a:p>
            <a:pPr marL="285750" indent="-285750">
              <a:buFont typeface="Wingdings" panose="05000000000000000000" pitchFamily="2" charset="2"/>
              <a:buChar char="§"/>
            </a:pPr>
            <a:r>
              <a:rPr lang="fr-FR" dirty="0"/>
              <a:t>Nombre de vues : </a:t>
            </a:r>
          </a:p>
          <a:p>
            <a:r>
              <a:rPr lang="fr-FR" dirty="0"/>
              <a:t>     500/j soit 182 000/an</a:t>
            </a:r>
          </a:p>
          <a:p>
            <a:endParaRPr lang="fr-FR" dirty="0"/>
          </a:p>
          <a:p>
            <a:pPr marL="285750" indent="-285750">
              <a:buFont typeface="Wingdings" panose="05000000000000000000" pitchFamily="2" charset="2"/>
              <a:buChar char="§"/>
            </a:pPr>
            <a:r>
              <a:rPr lang="fr-FR" dirty="0"/>
              <a:t>Rémunération à hauteur de 15 à 20% par don et par vue.</a:t>
            </a:r>
          </a:p>
          <a:p>
            <a:endParaRPr lang="fr-FR" dirty="0"/>
          </a:p>
          <a:p>
            <a:pPr marL="285750" indent="-285750">
              <a:buFont typeface="Wingdings" panose="05000000000000000000" pitchFamily="2" charset="2"/>
              <a:buChar char="§"/>
            </a:pPr>
            <a:r>
              <a:rPr lang="fr-FR" dirty="0"/>
              <a:t>Partenaires :</a:t>
            </a:r>
          </a:p>
          <a:p>
            <a:r>
              <a:rPr lang="fr-FR" dirty="0">
                <a:latin typeface="Prestige Elite Std" panose="02060509020206020304" pitchFamily="49" charset="0"/>
              </a:rPr>
              <a:t>  </a:t>
            </a:r>
            <a:r>
              <a:rPr lang="fr-FR" dirty="0"/>
              <a:t>≈ 60 enseignes partenaires</a:t>
            </a:r>
          </a:p>
        </p:txBody>
      </p:sp>
      <p:pic>
        <p:nvPicPr>
          <p:cNvPr id="5" name="Imag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963917" y="1129826"/>
            <a:ext cx="3368973" cy="2138762"/>
          </a:xfrm>
          <a:prstGeom prst="rect">
            <a:avLst/>
          </a:prstGeom>
        </p:spPr>
      </p:pic>
      <p:sp>
        <p:nvSpPr>
          <p:cNvPr id="6" name="Espace réservé de la date 5"/>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16" name="Rectangle 15"/>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5"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064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10394" r="10278"/>
          <a:stretch/>
        </p:blipFill>
        <p:spPr>
          <a:xfrm>
            <a:off x="3958046" y="-2866"/>
            <a:ext cx="8233954" cy="6860865"/>
          </a:xfrm>
          <a:prstGeom prst="rect">
            <a:avLst/>
          </a:prstGeom>
        </p:spPr>
      </p:pic>
      <p:pic>
        <p:nvPicPr>
          <p:cNvPr id="6" name="Image 5"/>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963734" y="-11882"/>
            <a:ext cx="8275272" cy="6858000"/>
          </a:xfrm>
          <a:prstGeom prst="rect">
            <a:avLst/>
          </a:prstGeom>
        </p:spPr>
      </p:pic>
      <p:sp>
        <p:nvSpPr>
          <p:cNvPr id="7" name="Rectangle 6"/>
          <p:cNvSpPr/>
          <p:nvPr/>
        </p:nvSpPr>
        <p:spPr>
          <a:xfrm>
            <a:off x="-1961" y="-23764"/>
            <a:ext cx="3967656" cy="6881764"/>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510419" y="1370404"/>
            <a:ext cx="3453315" cy="4093428"/>
          </a:xfrm>
          <a:prstGeom prst="rect">
            <a:avLst/>
          </a:prstGeom>
          <a:noFill/>
        </p:spPr>
        <p:txBody>
          <a:bodyPr wrap="square" rtlCol="0">
            <a:spAutoFit/>
          </a:bodyPr>
          <a:lstStyle/>
          <a:p>
            <a:r>
              <a:rPr lang="fr-FR" sz="2000" b="1" dirty="0">
                <a:solidFill>
                  <a:schemeClr val="bg1"/>
                </a:solidFill>
                <a:latin typeface="Century Gothic" panose="020B0502020202020204" pitchFamily="34" charset="0"/>
              </a:rPr>
              <a:t>I.   Présentation du projet </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II.  Organisation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III. Business Model</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IV. Communication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 Budgétisation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VI. Législation &amp; Ethique</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VII. Conclusion</a:t>
            </a:r>
          </a:p>
        </p:txBody>
      </p:sp>
      <p:sp>
        <p:nvSpPr>
          <p:cNvPr id="13" name="ZoneTexte 12"/>
          <p:cNvSpPr txBox="1"/>
          <p:nvPr/>
        </p:nvSpPr>
        <p:spPr>
          <a:xfrm>
            <a:off x="5572651" y="450050"/>
            <a:ext cx="505939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SOMMAIRE</a:t>
            </a:r>
          </a:p>
        </p:txBody>
      </p:sp>
    </p:spTree>
    <p:extLst>
      <p:ext uri="{BB962C8B-B14F-4D97-AF65-F5344CB8AC3E}">
        <p14:creationId xmlns:p14="http://schemas.microsoft.com/office/powerpoint/2010/main" val="623489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4439036" cy="584775"/>
          </a:xfrm>
          <a:prstGeom prst="rect">
            <a:avLst/>
          </a:prstGeom>
          <a:noFill/>
        </p:spPr>
        <p:txBody>
          <a:bodyPr wrap="none" rtlCol="0">
            <a:spAutoFit/>
          </a:bodyPr>
          <a:lstStyle/>
          <a:p>
            <a:r>
              <a:rPr lang="fr-FR" sz="3200" b="1" dirty="0">
                <a:latin typeface="Century Gothic" panose="020B0502020202020204" pitchFamily="34" charset="0"/>
              </a:rPr>
              <a:t>Partenaires potentiels</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56744" y="1305289"/>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6744" y="1919542"/>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2538" y="2001846"/>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5384573" y="1919542"/>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5429046" y="1305289"/>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7">
            <a:extLst>
              <a:ext uri="{28A0092B-C50C-407E-A947-70E740481C1C}">
                <a14:useLocalDpi xmlns:a14="http://schemas.microsoft.com/office/drawing/2010/main" val="0"/>
              </a:ext>
            </a:extLst>
          </a:blip>
          <a:srcRect l="12277" t="26504" r="13089" b="24967"/>
          <a:stretch/>
        </p:blipFill>
        <p:spPr bwMode="auto">
          <a:xfrm>
            <a:off x="5429046" y="2934235"/>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p:txBody>
          <a:bodyPr/>
          <a:lstStyle/>
          <a:p>
            <a:r>
              <a:rPr lang="fr-FR"/>
              <a:t>31/01/2017</a:t>
            </a:r>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t>20</a:t>
            </a:fld>
            <a:endParaRPr lang="fr-FR"/>
          </a:p>
        </p:txBody>
      </p:sp>
      <p:sp>
        <p:nvSpPr>
          <p:cNvPr id="24" name="Rectangle 23"/>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0" name="ZoneTexte 29"/>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7" name="Picture 2" descr="Cisco Logo"/>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72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647053" y="337882"/>
            <a:ext cx="7406195"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Communication</a:t>
            </a:r>
          </a:p>
          <a:p>
            <a:r>
              <a:rPr lang="fr-FR" sz="7200" b="1" dirty="0">
                <a:solidFill>
                  <a:schemeClr val="bg1"/>
                </a:solidFill>
                <a:latin typeface="Century Gothic" panose="020B0502020202020204" pitchFamily="34" charset="0"/>
              </a:rPr>
              <a:t>	</a:t>
            </a:r>
          </a:p>
        </p:txBody>
      </p:sp>
    </p:spTree>
    <p:extLst>
      <p:ext uri="{BB962C8B-B14F-4D97-AF65-F5344CB8AC3E}">
        <p14:creationId xmlns:p14="http://schemas.microsoft.com/office/powerpoint/2010/main" val="33858749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22</a:t>
            </a:fld>
            <a:endParaRPr lang="fr-FR"/>
          </a:p>
        </p:txBody>
      </p:sp>
      <p:sp>
        <p:nvSpPr>
          <p:cNvPr id="15" name="ZoneTexte 14"/>
          <p:cNvSpPr txBox="1"/>
          <p:nvPr/>
        </p:nvSpPr>
        <p:spPr>
          <a:xfrm>
            <a:off x="756744" y="409904"/>
            <a:ext cx="3906839" cy="584775"/>
          </a:xfrm>
          <a:prstGeom prst="rect">
            <a:avLst/>
          </a:prstGeom>
          <a:noFill/>
        </p:spPr>
        <p:txBody>
          <a:bodyPr wrap="none" rtlCol="0">
            <a:spAutoFit/>
          </a:bodyPr>
          <a:lstStyle/>
          <a:p>
            <a:r>
              <a:rPr lang="fr-FR" sz="3200" b="1" dirty="0">
                <a:latin typeface="Century Gothic" panose="020B0502020202020204" pitchFamily="34" charset="0"/>
              </a:rPr>
              <a:t>La communication</a:t>
            </a:r>
          </a:p>
        </p:txBody>
      </p:sp>
      <p:sp>
        <p:nvSpPr>
          <p:cNvPr id="16" name="ZoneTexte 15"/>
          <p:cNvSpPr txBox="1"/>
          <p:nvPr/>
        </p:nvSpPr>
        <p:spPr>
          <a:xfrm>
            <a:off x="1375436" y="1320800"/>
            <a:ext cx="6600164" cy="3139321"/>
          </a:xfrm>
          <a:prstGeom prst="rect">
            <a:avLst/>
          </a:prstGeom>
          <a:noFill/>
        </p:spPr>
        <p:txBody>
          <a:bodyPr wrap="square" rtlCol="0">
            <a:spAutoFit/>
          </a:bodyPr>
          <a:lstStyle/>
          <a:p>
            <a:r>
              <a:rPr lang="fr-FR" dirty="0"/>
              <a:t>La communication est la pierre angulaire du projet</a:t>
            </a:r>
          </a:p>
          <a:p>
            <a:endParaRPr lang="fr-FR" dirty="0"/>
          </a:p>
          <a:p>
            <a:r>
              <a:rPr lang="fr-FR" dirty="0"/>
              <a:t>3 axes majeurs</a:t>
            </a:r>
          </a:p>
          <a:p>
            <a:endParaRPr lang="fr-FR" dirty="0"/>
          </a:p>
          <a:p>
            <a:pPr marL="285750" indent="-285750">
              <a:buFont typeface="Arial" panose="020B0604020202020204" pitchFamily="34" charset="0"/>
              <a:buChar char="•"/>
            </a:pPr>
            <a:r>
              <a:rPr lang="fr-FR" dirty="0"/>
              <a:t>Les réseaux sociaux</a:t>
            </a:r>
          </a:p>
          <a:p>
            <a:pPr marL="285750" indent="-285750">
              <a:buFont typeface="Arial" panose="020B0604020202020204" pitchFamily="34" charset="0"/>
              <a:buChar char="•"/>
            </a:pPr>
            <a:r>
              <a:rPr lang="fr-FR" dirty="0"/>
              <a:t>Les prospectus</a:t>
            </a:r>
          </a:p>
          <a:p>
            <a:pPr marL="285750" indent="-285750">
              <a:buFont typeface="Arial" panose="020B0604020202020204" pitchFamily="34" charset="0"/>
              <a:buChar char="•"/>
            </a:pPr>
            <a:r>
              <a:rPr lang="fr-FR" dirty="0"/>
              <a:t>Le parrainage</a:t>
            </a:r>
          </a:p>
          <a:p>
            <a:pPr marL="285750" indent="-285750">
              <a:buFont typeface="Arial" panose="020B0604020202020204" pitchFamily="34" charset="0"/>
              <a:buChar char="•"/>
            </a:pPr>
            <a:endParaRPr lang="fr-FR" dirty="0"/>
          </a:p>
          <a:p>
            <a:r>
              <a:rPr lang="fr-FR" dirty="0"/>
              <a:t>2 moyens supplémentaires :</a:t>
            </a:r>
          </a:p>
          <a:p>
            <a:pPr marL="285750" indent="-285750">
              <a:buFont typeface="Arial" panose="020B0604020202020204" pitchFamily="34" charset="0"/>
              <a:buChar char="•"/>
            </a:pPr>
            <a:r>
              <a:rPr lang="fr-FR" dirty="0"/>
              <a:t>Différents concours entrepreneuriaux</a:t>
            </a:r>
          </a:p>
          <a:p>
            <a:pPr marL="285750" indent="-285750">
              <a:buFont typeface="Arial" panose="020B0604020202020204" pitchFamily="34" charset="0"/>
              <a:buChar char="•"/>
            </a:pPr>
            <a:r>
              <a:rPr lang="fr-FR" dirty="0"/>
              <a:t>Différents articles de presse</a:t>
            </a:r>
          </a:p>
        </p:txBody>
      </p:sp>
      <p:sp>
        <p:nvSpPr>
          <p:cNvPr id="17" name="Rectangle 16"/>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3"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4895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23</a:t>
            </a:fld>
            <a:endParaRPr lang="fr-FR"/>
          </a:p>
        </p:txBody>
      </p:sp>
      <p:sp>
        <p:nvSpPr>
          <p:cNvPr id="17" name="Rectangle 16"/>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3"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756744" y="409904"/>
            <a:ext cx="3869970" cy="584775"/>
          </a:xfrm>
          <a:prstGeom prst="rect">
            <a:avLst/>
          </a:prstGeom>
          <a:noFill/>
        </p:spPr>
        <p:txBody>
          <a:bodyPr wrap="none" rtlCol="0">
            <a:spAutoFit/>
          </a:bodyPr>
          <a:lstStyle/>
          <a:p>
            <a:r>
              <a:rPr lang="fr-FR" sz="3200" b="1" dirty="0">
                <a:latin typeface="Century Gothic" panose="020B0502020202020204" pitchFamily="34" charset="0"/>
              </a:rPr>
              <a:t>La </a:t>
            </a:r>
            <a:r>
              <a:rPr lang="fr-FR" sz="3200" b="1" dirty="0" smtClean="0">
                <a:latin typeface="Century Gothic" panose="020B0502020202020204" pitchFamily="34" charset="0"/>
              </a:rPr>
              <a:t>cible principale</a:t>
            </a:r>
            <a:endParaRPr lang="fr-FR" sz="3200" b="1" dirty="0">
              <a:latin typeface="Century Gothic" panose="020B0502020202020204" pitchFamily="34" charset="0"/>
            </a:endParaRPr>
          </a:p>
        </p:txBody>
      </p:sp>
      <p:sp>
        <p:nvSpPr>
          <p:cNvPr id="19" name="ZoneTexte 18"/>
          <p:cNvSpPr txBox="1"/>
          <p:nvPr/>
        </p:nvSpPr>
        <p:spPr>
          <a:xfrm>
            <a:off x="1375436" y="1320800"/>
            <a:ext cx="6600164" cy="2862322"/>
          </a:xfrm>
          <a:prstGeom prst="rect">
            <a:avLst/>
          </a:prstGeom>
          <a:noFill/>
        </p:spPr>
        <p:txBody>
          <a:bodyPr wrap="square" rtlCol="0">
            <a:spAutoFit/>
          </a:bodyPr>
          <a:lstStyle/>
          <a:p>
            <a:r>
              <a:rPr lang="fr-FR" dirty="0" smtClean="0"/>
              <a:t>Jeune entre 18 et 25 ans</a:t>
            </a:r>
          </a:p>
          <a:p>
            <a:endParaRPr lang="fr-FR" dirty="0"/>
          </a:p>
          <a:p>
            <a:r>
              <a:rPr lang="fr-FR" dirty="0" smtClean="0"/>
              <a:t>Etudiant ou jeune employé</a:t>
            </a:r>
          </a:p>
          <a:p>
            <a:endParaRPr lang="fr-FR" dirty="0"/>
          </a:p>
          <a:p>
            <a:r>
              <a:rPr lang="fr-FR" dirty="0" smtClean="0"/>
              <a:t>Possède un smartphone et l’utilise régulièrement</a:t>
            </a:r>
          </a:p>
          <a:p>
            <a:pPr marL="285750" indent="-285750">
              <a:buFont typeface="Arial" panose="020B0604020202020204" pitchFamily="34" charset="0"/>
              <a:buChar char="•"/>
            </a:pPr>
            <a:r>
              <a:rPr lang="fr-FR" dirty="0" smtClean="0"/>
              <a:t>92% ont un smartphones</a:t>
            </a:r>
          </a:p>
          <a:p>
            <a:pPr marL="285750" indent="-285750">
              <a:buFont typeface="Arial" panose="020B0604020202020204" pitchFamily="34" charset="0"/>
              <a:buChar char="•"/>
            </a:pPr>
            <a:r>
              <a:rPr lang="fr-FR" dirty="0" smtClean="0"/>
              <a:t>95% l’utilisent quotidiennement</a:t>
            </a:r>
          </a:p>
          <a:p>
            <a:pPr marL="285750" indent="-285750">
              <a:buFont typeface="Arial" panose="020B0604020202020204" pitchFamily="34" charset="0"/>
              <a:buChar char="•"/>
            </a:pPr>
            <a:endParaRPr lang="fr-FR" dirty="0"/>
          </a:p>
          <a:p>
            <a:r>
              <a:rPr lang="fr-FR" dirty="0" smtClean="0"/>
              <a:t>Utilise les réseaux sociaux régulièrement</a:t>
            </a:r>
          </a:p>
          <a:p>
            <a:endParaRPr lang="fr-FR" dirty="0"/>
          </a:p>
        </p:txBody>
      </p:sp>
    </p:spTree>
    <p:extLst>
      <p:ext uri="{BB962C8B-B14F-4D97-AF65-F5344CB8AC3E}">
        <p14:creationId xmlns:p14="http://schemas.microsoft.com/office/powerpoint/2010/main" val="1018836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046205" y="1606378"/>
            <a:ext cx="184731" cy="369332"/>
          </a:xfrm>
          <a:prstGeom prst="rect">
            <a:avLst/>
          </a:prstGeom>
          <a:noFill/>
        </p:spPr>
        <p:txBody>
          <a:bodyPr wrap="none" rtlCol="0">
            <a:spAutoFit/>
          </a:bodyPr>
          <a:lstStyle/>
          <a:p>
            <a:endParaRPr lang="fr-FR" dirty="0"/>
          </a:p>
        </p:txBody>
      </p:sp>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24</a:t>
            </a:fld>
            <a:endParaRPr lang="fr-FR"/>
          </a:p>
        </p:txBody>
      </p:sp>
      <p:sp>
        <p:nvSpPr>
          <p:cNvPr id="14" name="ZoneTexte 13"/>
          <p:cNvSpPr txBox="1"/>
          <p:nvPr/>
        </p:nvSpPr>
        <p:spPr>
          <a:xfrm>
            <a:off x="756744" y="409904"/>
            <a:ext cx="6535764" cy="584775"/>
          </a:xfrm>
          <a:prstGeom prst="rect">
            <a:avLst/>
          </a:prstGeom>
          <a:noFill/>
        </p:spPr>
        <p:txBody>
          <a:bodyPr wrap="none" rtlCol="0">
            <a:spAutoFit/>
          </a:bodyPr>
          <a:lstStyle/>
          <a:p>
            <a:r>
              <a:rPr lang="fr-FR" sz="3200" b="1" dirty="0">
                <a:latin typeface="Century Gothic" panose="020B0502020202020204" pitchFamily="34" charset="0"/>
              </a:rPr>
              <a:t>Diffusion sur les réseaux sociaux</a:t>
            </a:r>
          </a:p>
        </p:txBody>
      </p:sp>
      <p:pic>
        <p:nvPicPr>
          <p:cNvPr id="17" name="Image 16"/>
          <p:cNvPicPr>
            <a:picLocks noChangeAspect="1"/>
          </p:cNvPicPr>
          <p:nvPr/>
        </p:nvPicPr>
        <p:blipFill>
          <a:blip r:embed="rId5"/>
          <a:stretch>
            <a:fillRect/>
          </a:stretch>
        </p:blipFill>
        <p:spPr>
          <a:xfrm>
            <a:off x="6855319" y="1183304"/>
            <a:ext cx="1601579" cy="1601579"/>
          </a:xfrm>
          <a:prstGeom prst="rect">
            <a:avLst/>
          </a:prstGeom>
        </p:spPr>
      </p:pic>
      <p:pic>
        <p:nvPicPr>
          <p:cNvPr id="18" name="Image 17"/>
          <p:cNvPicPr>
            <a:picLocks noChangeAspect="1"/>
          </p:cNvPicPr>
          <p:nvPr/>
        </p:nvPicPr>
        <p:blipFill>
          <a:blip r:embed="rId6">
            <a:clrChange>
              <a:clrFrom>
                <a:srgbClr val="FFFFFF"/>
              </a:clrFrom>
              <a:clrTo>
                <a:srgbClr val="FFFFFF">
                  <a:alpha val="0"/>
                </a:srgbClr>
              </a:clrTo>
            </a:clrChange>
          </a:blip>
          <a:stretch>
            <a:fillRect/>
          </a:stretch>
        </p:blipFill>
        <p:spPr>
          <a:xfrm>
            <a:off x="6687825" y="2973508"/>
            <a:ext cx="1936566" cy="1571029"/>
          </a:xfrm>
          <a:prstGeom prst="rect">
            <a:avLst/>
          </a:prstGeom>
        </p:spPr>
      </p:pic>
      <p:pic>
        <p:nvPicPr>
          <p:cNvPr id="19" name="Image 18"/>
          <p:cNvPicPr>
            <a:picLocks noChangeAspect="1"/>
          </p:cNvPicPr>
          <p:nvPr/>
        </p:nvPicPr>
        <p:blipFill>
          <a:blip r:embed="rId7">
            <a:clrChange>
              <a:clrFrom>
                <a:srgbClr val="FFFFFE"/>
              </a:clrFrom>
              <a:clrTo>
                <a:srgbClr val="FFFFFE">
                  <a:alpha val="0"/>
                </a:srgbClr>
              </a:clrTo>
            </a:clrChange>
          </a:blip>
          <a:stretch>
            <a:fillRect/>
          </a:stretch>
        </p:blipFill>
        <p:spPr>
          <a:xfrm>
            <a:off x="6894108" y="4706327"/>
            <a:ext cx="1524000" cy="1524000"/>
          </a:xfrm>
          <a:prstGeom prst="rect">
            <a:avLst/>
          </a:prstGeom>
        </p:spPr>
      </p:pic>
      <p:sp>
        <p:nvSpPr>
          <p:cNvPr id="20" name="ZoneTexte 19"/>
          <p:cNvSpPr txBox="1"/>
          <p:nvPr/>
        </p:nvSpPr>
        <p:spPr>
          <a:xfrm>
            <a:off x="860612" y="1559859"/>
            <a:ext cx="4126771" cy="2862322"/>
          </a:xfrm>
          <a:prstGeom prst="rect">
            <a:avLst/>
          </a:prstGeom>
          <a:noFill/>
        </p:spPr>
        <p:txBody>
          <a:bodyPr wrap="none" rtlCol="0">
            <a:spAutoFit/>
          </a:bodyPr>
          <a:lstStyle/>
          <a:p>
            <a:r>
              <a:rPr lang="fr-FR" dirty="0"/>
              <a:t>3 réseaux sociaux principaux:</a:t>
            </a:r>
          </a:p>
          <a:p>
            <a:pPr marL="285750" indent="-285750">
              <a:buFont typeface="Arial" panose="020B0604020202020204" pitchFamily="34" charset="0"/>
              <a:buChar char="•"/>
            </a:pPr>
            <a:r>
              <a:rPr lang="fr-FR" dirty="0"/>
              <a:t>Facebook</a:t>
            </a:r>
          </a:p>
          <a:p>
            <a:pPr marL="285750" indent="-285750">
              <a:buFont typeface="Arial" panose="020B0604020202020204" pitchFamily="34" charset="0"/>
              <a:buChar char="•"/>
            </a:pPr>
            <a:r>
              <a:rPr lang="fr-FR" dirty="0"/>
              <a:t>Twitter</a:t>
            </a:r>
          </a:p>
          <a:p>
            <a:pPr marL="285750" indent="-285750">
              <a:buFont typeface="Arial" panose="020B0604020202020204" pitchFamily="34" charset="0"/>
              <a:buChar char="•"/>
            </a:pPr>
            <a:r>
              <a:rPr lang="fr-FR" dirty="0"/>
              <a:t>Snapchat</a:t>
            </a:r>
          </a:p>
          <a:p>
            <a:endParaRPr lang="fr-FR" dirty="0"/>
          </a:p>
          <a:p>
            <a:r>
              <a:rPr lang="fr-FR" dirty="0"/>
              <a:t>Page Facebook déjà active</a:t>
            </a:r>
          </a:p>
          <a:p>
            <a:pPr marL="285750" indent="-285750">
              <a:buFont typeface="Arial" panose="020B0604020202020204" pitchFamily="34" charset="0"/>
              <a:buChar char="•"/>
            </a:pPr>
            <a:r>
              <a:rPr lang="fr-FR" dirty="0"/>
              <a:t>114 mentions « J’aime </a:t>
            </a:r>
            <a:r>
              <a:rPr lang="fr-FR" dirty="0" smtClean="0"/>
              <a:t>» en 2 semaines</a:t>
            </a:r>
          </a:p>
          <a:p>
            <a:pPr marL="285750" indent="-285750">
              <a:buFont typeface="Arial" panose="020B0604020202020204" pitchFamily="34" charset="0"/>
              <a:buChar char="•"/>
            </a:pPr>
            <a:r>
              <a:rPr lang="fr-FR" dirty="0" smtClean="0"/>
              <a:t>162 vues</a:t>
            </a:r>
            <a:endParaRPr lang="fr-FR" dirty="0"/>
          </a:p>
          <a:p>
            <a:pPr marL="285750" indent="-285750">
              <a:buFont typeface="Arial" panose="020B0604020202020204" pitchFamily="34" charset="0"/>
              <a:buChar char="•"/>
            </a:pPr>
            <a:endParaRPr lang="fr-FR" dirty="0"/>
          </a:p>
          <a:p>
            <a:endParaRPr lang="fr-FR" dirty="0"/>
          </a:p>
        </p:txBody>
      </p:sp>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6" name="Picture 2" descr="Cisco Logo"/>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3941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25</a:t>
            </a:fld>
            <a:endParaRPr lang="fr-FR"/>
          </a:p>
        </p:txBody>
      </p:sp>
      <p:sp>
        <p:nvSpPr>
          <p:cNvPr id="16" name="ZoneTexte 15"/>
          <p:cNvSpPr txBox="1"/>
          <p:nvPr/>
        </p:nvSpPr>
        <p:spPr>
          <a:xfrm>
            <a:off x="756744" y="409904"/>
            <a:ext cx="3930884" cy="584775"/>
          </a:xfrm>
          <a:prstGeom prst="rect">
            <a:avLst/>
          </a:prstGeom>
          <a:noFill/>
        </p:spPr>
        <p:txBody>
          <a:bodyPr wrap="none" rtlCol="0">
            <a:spAutoFit/>
          </a:bodyPr>
          <a:lstStyle/>
          <a:p>
            <a:r>
              <a:rPr lang="fr-FR" sz="3200" b="1" dirty="0">
                <a:latin typeface="Century Gothic" panose="020B0502020202020204" pitchFamily="34" charset="0"/>
              </a:rPr>
              <a:t>Diffusion sur papier</a:t>
            </a:r>
          </a:p>
        </p:txBody>
      </p:sp>
      <p:sp>
        <p:nvSpPr>
          <p:cNvPr id="21" name="ZoneTexte 20"/>
          <p:cNvSpPr txBox="1"/>
          <p:nvPr/>
        </p:nvSpPr>
        <p:spPr>
          <a:xfrm>
            <a:off x="935915" y="1366221"/>
            <a:ext cx="7917629" cy="1200329"/>
          </a:xfrm>
          <a:prstGeom prst="rect">
            <a:avLst/>
          </a:prstGeom>
          <a:noFill/>
        </p:spPr>
        <p:txBody>
          <a:bodyPr wrap="square" rtlCol="0">
            <a:spAutoFit/>
          </a:bodyPr>
          <a:lstStyle/>
          <a:p>
            <a:r>
              <a:rPr lang="fr-FR" dirty="0"/>
              <a:t>Moyen de communication principal avec les sans abri</a:t>
            </a:r>
          </a:p>
          <a:p>
            <a:endParaRPr lang="fr-FR" dirty="0"/>
          </a:p>
          <a:p>
            <a:r>
              <a:rPr lang="fr-FR" dirty="0"/>
              <a:t>Dépliant papier expliquant le concept du projet, les conditions d’accès et les démarches à effectuer</a:t>
            </a:r>
          </a:p>
        </p:txBody>
      </p:sp>
      <p:pic>
        <p:nvPicPr>
          <p:cNvPr id="22" name="Image 21"/>
          <p:cNvPicPr>
            <a:picLocks noChangeAspect="1"/>
          </p:cNvPicPr>
          <p:nvPr/>
        </p:nvPicPr>
        <p:blipFill>
          <a:blip r:embed="rId5"/>
          <a:stretch>
            <a:fillRect/>
          </a:stretch>
        </p:blipFill>
        <p:spPr>
          <a:xfrm>
            <a:off x="4511414" y="2308909"/>
            <a:ext cx="4342130" cy="3617328"/>
          </a:xfrm>
          <a:prstGeom prst="rect">
            <a:avLst/>
          </a:prstGeom>
        </p:spPr>
      </p:pic>
      <p:sp>
        <p:nvSpPr>
          <p:cNvPr id="23" name="ZoneTexte 22"/>
          <p:cNvSpPr txBox="1"/>
          <p:nvPr/>
        </p:nvSpPr>
        <p:spPr>
          <a:xfrm>
            <a:off x="935915" y="2696691"/>
            <a:ext cx="3410174" cy="3139321"/>
          </a:xfrm>
          <a:prstGeom prst="rect">
            <a:avLst/>
          </a:prstGeom>
          <a:noFill/>
        </p:spPr>
        <p:txBody>
          <a:bodyPr wrap="square" rtlCol="0">
            <a:spAutoFit/>
          </a:bodyPr>
          <a:lstStyle/>
          <a:p>
            <a:r>
              <a:rPr lang="fr-FR" dirty="0"/>
              <a:t>Disponible dans les associations partenaires et les commerces adhérents</a:t>
            </a:r>
          </a:p>
          <a:p>
            <a:endParaRPr lang="fr-FR" dirty="0"/>
          </a:p>
          <a:p>
            <a:r>
              <a:rPr lang="fr-FR" dirty="0"/>
              <a:t>Permet de faire connaitre le projet auprès des sans-abri et des potentiels </a:t>
            </a:r>
            <a:r>
              <a:rPr lang="fr-FR" dirty="0" smtClean="0"/>
              <a:t>clients</a:t>
            </a:r>
          </a:p>
          <a:p>
            <a:endParaRPr lang="fr-FR" dirty="0"/>
          </a:p>
          <a:p>
            <a:r>
              <a:rPr lang="fr-FR" dirty="0" smtClean="0"/>
              <a:t>Permet une distribution auprès de nos association personnelles</a:t>
            </a:r>
            <a:endParaRPr lang="fr-FR" dirty="0"/>
          </a:p>
          <a:p>
            <a:endParaRPr lang="en-US" dirty="0"/>
          </a:p>
        </p:txBody>
      </p:sp>
      <p:sp>
        <p:nvSpPr>
          <p:cNvPr id="24" name="Rectangle 23"/>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9" name="ZoneTexte 28"/>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9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26</a:t>
            </a:fld>
            <a:endParaRPr lang="fr-FR"/>
          </a:p>
        </p:txBody>
      </p:sp>
      <p:sp>
        <p:nvSpPr>
          <p:cNvPr id="14" name="ZoneTexte 13"/>
          <p:cNvSpPr txBox="1"/>
          <p:nvPr/>
        </p:nvSpPr>
        <p:spPr>
          <a:xfrm>
            <a:off x="756744" y="409904"/>
            <a:ext cx="4842992" cy="584775"/>
          </a:xfrm>
          <a:prstGeom prst="rect">
            <a:avLst/>
          </a:prstGeom>
          <a:noFill/>
        </p:spPr>
        <p:txBody>
          <a:bodyPr wrap="none" rtlCol="0">
            <a:spAutoFit/>
          </a:bodyPr>
          <a:lstStyle/>
          <a:p>
            <a:r>
              <a:rPr lang="fr-FR" sz="3200" b="1" dirty="0">
                <a:latin typeface="Century Gothic" panose="020B0502020202020204" pitchFamily="34" charset="0"/>
              </a:rPr>
              <a:t>Système de parrainage</a:t>
            </a:r>
          </a:p>
        </p:txBody>
      </p:sp>
      <p:pic>
        <p:nvPicPr>
          <p:cNvPr id="15" name="Image 14"/>
          <p:cNvPicPr>
            <a:picLocks noChangeAspect="1"/>
          </p:cNvPicPr>
          <p:nvPr/>
        </p:nvPicPr>
        <p:blipFill>
          <a:blip r:embed="rId5"/>
          <a:stretch>
            <a:fillRect/>
          </a:stretch>
        </p:blipFill>
        <p:spPr>
          <a:xfrm>
            <a:off x="756744" y="1824291"/>
            <a:ext cx="2143125" cy="2143125"/>
          </a:xfrm>
          <a:prstGeom prst="rect">
            <a:avLst/>
          </a:prstGeom>
        </p:spPr>
      </p:pic>
      <p:pic>
        <p:nvPicPr>
          <p:cNvPr id="17" name="Picture 2" descr="Afficher l'image d'origine"/>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0378" t="-229" r="17874" b="60570"/>
          <a:stretch/>
        </p:blipFill>
        <p:spPr bwMode="auto">
          <a:xfrm>
            <a:off x="3488793" y="1824291"/>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7">
            <a:clrChange>
              <a:clrFrom>
                <a:srgbClr val="000000"/>
              </a:clrFrom>
              <a:clrTo>
                <a:srgbClr val="000000">
                  <a:alpha val="0"/>
                </a:srgbClr>
              </a:clrTo>
            </a:clrChange>
          </a:blip>
          <a:stretch>
            <a:fillRect/>
          </a:stretch>
        </p:blipFill>
        <p:spPr>
          <a:xfrm>
            <a:off x="6333752" y="2025443"/>
            <a:ext cx="2472403" cy="1740823"/>
          </a:xfrm>
          <a:prstGeom prst="rect">
            <a:avLst/>
          </a:prstGeom>
        </p:spPr>
      </p:pic>
      <p:sp>
        <p:nvSpPr>
          <p:cNvPr id="19" name="Rectangle 18"/>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7" name="ZoneTexte 26"/>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
        <p:nvSpPr>
          <p:cNvPr id="3" name="ZoneTexte 2"/>
          <p:cNvSpPr txBox="1"/>
          <p:nvPr/>
        </p:nvSpPr>
        <p:spPr>
          <a:xfrm>
            <a:off x="1220607" y="4150697"/>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71816" y="4150697"/>
            <a:ext cx="889987" cy="646331"/>
          </a:xfrm>
          <a:prstGeom prst="rect">
            <a:avLst/>
          </a:prstGeom>
          <a:noFill/>
        </p:spPr>
        <p:txBody>
          <a:bodyPr wrap="none" rtlCol="0">
            <a:spAutoFit/>
          </a:bodyPr>
          <a:lstStyle/>
          <a:p>
            <a:pPr algn="ctr"/>
            <a:r>
              <a:rPr lang="fr-FR" dirty="0"/>
              <a:t>Claudio</a:t>
            </a:r>
          </a:p>
          <a:p>
            <a:pPr algn="ctr"/>
            <a:r>
              <a:rPr lang="fr-FR" dirty="0"/>
              <a:t>CAPÉO</a:t>
            </a:r>
          </a:p>
        </p:txBody>
      </p:sp>
      <p:pic>
        <p:nvPicPr>
          <p:cNvPr id="21" name="Picture 2" descr="Cisco Logo"/>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9147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27</a:t>
            </a:fld>
            <a:endParaRPr lang="fr-FR"/>
          </a:p>
        </p:txBody>
      </p:sp>
      <p:sp>
        <p:nvSpPr>
          <p:cNvPr id="14" name="ZoneTexte 13"/>
          <p:cNvSpPr txBox="1"/>
          <p:nvPr/>
        </p:nvSpPr>
        <p:spPr>
          <a:xfrm>
            <a:off x="756744" y="409904"/>
            <a:ext cx="4948791" cy="584775"/>
          </a:xfrm>
          <a:prstGeom prst="rect">
            <a:avLst/>
          </a:prstGeom>
          <a:noFill/>
        </p:spPr>
        <p:txBody>
          <a:bodyPr wrap="none" rtlCol="0">
            <a:spAutoFit/>
          </a:bodyPr>
          <a:lstStyle/>
          <a:p>
            <a:r>
              <a:rPr lang="fr-FR" sz="3200" b="1" dirty="0" smtClean="0">
                <a:latin typeface="Century Gothic" panose="020B0502020202020204" pitchFamily="34" charset="0"/>
              </a:rPr>
              <a:t>Plan de communication</a:t>
            </a:r>
            <a:endParaRPr lang="fr-FR" sz="3200" b="1" dirty="0">
              <a:latin typeface="Century Gothic" panose="020B0502020202020204" pitchFamily="34" charset="0"/>
            </a:endParaRPr>
          </a:p>
        </p:txBody>
      </p:sp>
      <p:sp>
        <p:nvSpPr>
          <p:cNvPr id="19" name="Rectangle 18"/>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7" name="ZoneTexte 26"/>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1"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rotWithShape="1">
          <a:blip r:embed="rId6"/>
          <a:srcRect l="1000" t="2896" r="1369" b="4004"/>
          <a:stretch/>
        </p:blipFill>
        <p:spPr>
          <a:xfrm>
            <a:off x="153776" y="1762383"/>
            <a:ext cx="9029700" cy="3543300"/>
          </a:xfrm>
          <a:prstGeom prst="rect">
            <a:avLst/>
          </a:prstGeom>
        </p:spPr>
      </p:pic>
    </p:spTree>
    <p:extLst>
      <p:ext uri="{BB962C8B-B14F-4D97-AF65-F5344CB8AC3E}">
        <p14:creationId xmlns:p14="http://schemas.microsoft.com/office/powerpoint/2010/main" val="3791236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28</a:t>
            </a:fld>
            <a:endParaRPr lang="fr-FR"/>
          </a:p>
        </p:txBody>
      </p:sp>
      <p:sp>
        <p:nvSpPr>
          <p:cNvPr id="10" name="ZoneTexte 9"/>
          <p:cNvSpPr txBox="1"/>
          <p:nvPr/>
        </p:nvSpPr>
        <p:spPr>
          <a:xfrm>
            <a:off x="756744" y="409904"/>
            <a:ext cx="5509842" cy="584775"/>
          </a:xfrm>
          <a:prstGeom prst="rect">
            <a:avLst/>
          </a:prstGeom>
          <a:noFill/>
        </p:spPr>
        <p:txBody>
          <a:bodyPr wrap="none" rtlCol="0">
            <a:spAutoFit/>
          </a:bodyPr>
          <a:lstStyle/>
          <a:p>
            <a:r>
              <a:rPr lang="fr-FR" sz="3200" b="1" dirty="0">
                <a:latin typeface="Century Gothic" panose="020B0502020202020204" pitchFamily="34" charset="0"/>
              </a:rPr>
              <a:t>Concours supplémentaires</a:t>
            </a:r>
          </a:p>
        </p:txBody>
      </p:sp>
      <p:pic>
        <p:nvPicPr>
          <p:cNvPr id="11" name="Picture 2" descr="Logo Concours de la Création d'entrepr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744" y="1111125"/>
            <a:ext cx="1666192" cy="15662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static1.squarespace.com/static/5829d06fb8a79bc71b3877a1/t/5836de402994ca2c6bbebe6e/1485440160878/?format=1500w"/>
          <p:cNvPicPr>
            <a:picLocks noChangeAspect="1" noChangeArrowheads="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5195" y="1052952"/>
            <a:ext cx="1869668" cy="18671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entreprendre2017.com/wp-content/uploads/2016/11/head.png"/>
          <p:cNvPicPr>
            <a:picLocks noChangeAspect="1" noChangeArrowheads="1"/>
          </p:cNvPicPr>
          <p:nvPr/>
        </p:nvPicPr>
        <p:blipFill rotWithShape="1">
          <a:blip r:embed="rId7">
            <a:extLst>
              <a:ext uri="{28A0092B-C50C-407E-A947-70E740481C1C}">
                <a14:useLocalDpi xmlns:a14="http://schemas.microsoft.com/office/drawing/2010/main" val="0"/>
              </a:ext>
            </a:extLst>
          </a:blip>
          <a:srcRect l="26017" r="12317"/>
          <a:stretch/>
        </p:blipFill>
        <p:spPr bwMode="auto">
          <a:xfrm>
            <a:off x="1199663" y="2793793"/>
            <a:ext cx="3528508" cy="15258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Défi Etudiants Entrepreneur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1971" y="1240585"/>
            <a:ext cx="1838325" cy="1981201"/>
          </a:xfrm>
          <a:prstGeom prst="rect">
            <a:avLst/>
          </a:prstGeom>
          <a:solidFill>
            <a:schemeClr val="bg2">
              <a:lumMod val="50000"/>
            </a:schemeClr>
          </a:solidFill>
        </p:spPr>
      </p:pic>
      <p:pic>
        <p:nvPicPr>
          <p:cNvPr id="16" name="Picture 10" descr="Google AdMo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7659" y="4518073"/>
            <a:ext cx="5905500" cy="838201"/>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0">
            <a:clrChange>
              <a:clrFrom>
                <a:srgbClr val="FFFFFF"/>
              </a:clrFrom>
              <a:clrTo>
                <a:srgbClr val="FFFFFF">
                  <a:alpha val="0"/>
                </a:srgbClr>
              </a:clrTo>
            </a:clrChange>
          </a:blip>
          <a:stretch>
            <a:fillRect/>
          </a:stretch>
        </p:blipFill>
        <p:spPr>
          <a:xfrm>
            <a:off x="5335229" y="3269854"/>
            <a:ext cx="2209800" cy="1200150"/>
          </a:xfrm>
          <a:prstGeom prst="rect">
            <a:avLst/>
          </a:prstGeom>
        </p:spPr>
      </p:pic>
      <p:sp>
        <p:nvSpPr>
          <p:cNvPr id="18" name="Rectangle 17"/>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4" name="ZoneTexte 23"/>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0" name="Picture 2" descr="Cisco Logo"/>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4993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647053" y="337882"/>
            <a:ext cx="6242415"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Budgétisation</a:t>
            </a:r>
          </a:p>
        </p:txBody>
      </p:sp>
      <p:sp>
        <p:nvSpPr>
          <p:cNvPr id="2" name="Espace réservé de la date 1"/>
          <p:cNvSpPr>
            <a:spLocks noGrp="1"/>
          </p:cNvSpPr>
          <p:nvPr>
            <p:ph type="dt" sz="half" idx="10"/>
          </p:nvPr>
        </p:nvSpPr>
        <p:spPr/>
        <p:txBody>
          <a:bodyPr/>
          <a:lstStyle/>
          <a:p>
            <a:r>
              <a:rPr lang="fr-FR"/>
              <a:t>31/01/2017</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29</a:t>
            </a:fld>
            <a:endParaRPr lang="fr-FR"/>
          </a:p>
        </p:txBody>
      </p:sp>
    </p:spTree>
    <p:extLst>
      <p:ext uri="{BB962C8B-B14F-4D97-AF65-F5344CB8AC3E}">
        <p14:creationId xmlns:p14="http://schemas.microsoft.com/office/powerpoint/2010/main" val="21955765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647053" y="337882"/>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spTree>
    <p:extLst>
      <p:ext uri="{BB962C8B-B14F-4D97-AF65-F5344CB8AC3E}">
        <p14:creationId xmlns:p14="http://schemas.microsoft.com/office/powerpoint/2010/main" val="1309101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756744" y="409904"/>
            <a:ext cx="2116285" cy="584775"/>
          </a:xfrm>
          <a:prstGeom prst="rect">
            <a:avLst/>
          </a:prstGeom>
          <a:noFill/>
        </p:spPr>
        <p:txBody>
          <a:bodyPr wrap="none" rtlCol="0">
            <a:spAutoFit/>
          </a:bodyPr>
          <a:lstStyle/>
          <a:p>
            <a:r>
              <a:rPr lang="fr-FR" sz="3200" b="1" dirty="0">
                <a:latin typeface="Century Gothic" panose="020B0502020202020204" pitchFamily="34" charset="0"/>
              </a:rPr>
              <a:t>Bénéfices</a:t>
            </a:r>
          </a:p>
        </p:txBody>
      </p:sp>
      <p:sp>
        <p:nvSpPr>
          <p:cNvPr id="2" name="Espace réservé de la date 1"/>
          <p:cNvSpPr>
            <a:spLocks noGrp="1"/>
          </p:cNvSpPr>
          <p:nvPr>
            <p:ph type="dt" sz="half" idx="10"/>
          </p:nvPr>
        </p:nvSpPr>
        <p:spPr/>
        <p:txBody>
          <a:bodyPr/>
          <a:lstStyle/>
          <a:p>
            <a:r>
              <a:rPr lang="fr-FR"/>
              <a:t>31/01/2017</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30</a:t>
            </a:fld>
            <a:endParaRPr lang="fr-FR"/>
          </a:p>
        </p:txBody>
      </p:sp>
      <p:sp>
        <p:nvSpPr>
          <p:cNvPr id="15" name="Rectangle 14"/>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8" name="ZoneTexte 17"/>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graphicFrame>
        <p:nvGraphicFramePr>
          <p:cNvPr id="22" name="Objet 21"/>
          <p:cNvGraphicFramePr>
            <a:graphicFrameLocks noChangeAspect="1"/>
          </p:cNvGraphicFramePr>
          <p:nvPr>
            <p:extLst>
              <p:ext uri="{D42A27DB-BD31-4B8C-83A1-F6EECF244321}">
                <p14:modId xmlns:p14="http://schemas.microsoft.com/office/powerpoint/2010/main" val="1618996751"/>
              </p:ext>
            </p:extLst>
          </p:nvPr>
        </p:nvGraphicFramePr>
        <p:xfrm>
          <a:off x="2048074" y="1131460"/>
          <a:ext cx="5491656" cy="4649967"/>
        </p:xfrm>
        <a:graphic>
          <a:graphicData uri="http://schemas.openxmlformats.org/presentationml/2006/ole">
            <mc:AlternateContent xmlns:mc="http://schemas.openxmlformats.org/markup-compatibility/2006">
              <mc:Choice xmlns:v="urn:schemas-microsoft-com:vml" Requires="v">
                <p:oleObj spid="_x0000_s1028" name="Feuille de calcul" r:id="rId6" imgW="7168016" imgH="6068766" progId="Excel.Sheet.12">
                  <p:embed/>
                </p:oleObj>
              </mc:Choice>
              <mc:Fallback>
                <p:oleObj name="Feuille de calcul" r:id="rId6" imgW="7168016" imgH="6068766" progId="Excel.Sheet.12">
                  <p:embed/>
                  <p:pic>
                    <p:nvPicPr>
                      <p:cNvPr id="22" name="Objet 21"/>
                      <p:cNvPicPr/>
                      <p:nvPr/>
                    </p:nvPicPr>
                    <p:blipFill>
                      <a:blip r:embed="rId7"/>
                      <a:stretch>
                        <a:fillRect/>
                      </a:stretch>
                    </p:blipFill>
                    <p:spPr>
                      <a:xfrm>
                        <a:off x="2048074" y="1131460"/>
                        <a:ext cx="5491656" cy="4649967"/>
                      </a:xfrm>
                      <a:prstGeom prst="rect">
                        <a:avLst/>
                      </a:prstGeom>
                    </p:spPr>
                  </p:pic>
                </p:oleObj>
              </mc:Fallback>
            </mc:AlternateContent>
          </a:graphicData>
        </a:graphic>
      </p:graphicFrame>
      <p:pic>
        <p:nvPicPr>
          <p:cNvPr id="12" name="Picture 2" descr="Cisco Logo"/>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685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756744" y="409904"/>
            <a:ext cx="2116285" cy="584775"/>
          </a:xfrm>
          <a:prstGeom prst="rect">
            <a:avLst/>
          </a:prstGeom>
          <a:noFill/>
        </p:spPr>
        <p:txBody>
          <a:bodyPr wrap="none" rtlCol="0">
            <a:spAutoFit/>
          </a:bodyPr>
          <a:lstStyle/>
          <a:p>
            <a:r>
              <a:rPr lang="fr-FR" sz="3200" b="1" dirty="0">
                <a:latin typeface="Century Gothic" panose="020B0502020202020204" pitchFamily="34" charset="0"/>
              </a:rPr>
              <a:t>Bénéfices</a:t>
            </a:r>
          </a:p>
        </p:txBody>
      </p:sp>
      <p:sp>
        <p:nvSpPr>
          <p:cNvPr id="3" name="Espace réservé de la date 2"/>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31</a:t>
            </a:fld>
            <a:endParaRPr lang="fr-FR"/>
          </a:p>
        </p:txBody>
      </p:sp>
      <p:sp>
        <p:nvSpPr>
          <p:cNvPr id="15" name="Rectangle 14"/>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8" name="ZoneTexte 17"/>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graphicFrame>
        <p:nvGraphicFramePr>
          <p:cNvPr id="23" name="Objet 22"/>
          <p:cNvGraphicFramePr>
            <a:graphicFrameLocks noChangeAspect="1"/>
          </p:cNvGraphicFramePr>
          <p:nvPr>
            <p:extLst>
              <p:ext uri="{D42A27DB-BD31-4B8C-83A1-F6EECF244321}">
                <p14:modId xmlns:p14="http://schemas.microsoft.com/office/powerpoint/2010/main" val="3196830713"/>
              </p:ext>
            </p:extLst>
          </p:nvPr>
        </p:nvGraphicFramePr>
        <p:xfrm>
          <a:off x="1301993" y="1193340"/>
          <a:ext cx="7059613" cy="3967163"/>
        </p:xfrm>
        <a:graphic>
          <a:graphicData uri="http://schemas.openxmlformats.org/presentationml/2006/ole">
            <mc:AlternateContent xmlns:mc="http://schemas.openxmlformats.org/markup-compatibility/2006">
              <mc:Choice xmlns:v="urn:schemas-microsoft-com:vml" Requires="v">
                <p:oleObj spid="_x0000_s2052" name="Feuille de calcul" r:id="rId6" imgW="7059590" imgH="3967783" progId="Excel.Sheet.12">
                  <p:embed/>
                </p:oleObj>
              </mc:Choice>
              <mc:Fallback>
                <p:oleObj name="Feuille de calcul" r:id="rId6" imgW="7059590" imgH="3967783" progId="Excel.Sheet.12">
                  <p:embed/>
                  <p:pic>
                    <p:nvPicPr>
                      <p:cNvPr id="23" name="Objet 22"/>
                      <p:cNvPicPr/>
                      <p:nvPr/>
                    </p:nvPicPr>
                    <p:blipFill>
                      <a:blip r:embed="rId7"/>
                      <a:stretch>
                        <a:fillRect/>
                      </a:stretch>
                    </p:blipFill>
                    <p:spPr>
                      <a:xfrm>
                        <a:off x="1301993" y="1193340"/>
                        <a:ext cx="7059613" cy="3967163"/>
                      </a:xfrm>
                      <a:prstGeom prst="rect">
                        <a:avLst/>
                      </a:prstGeom>
                    </p:spPr>
                  </p:pic>
                </p:oleObj>
              </mc:Fallback>
            </mc:AlternateContent>
          </a:graphicData>
        </a:graphic>
      </p:graphicFrame>
      <p:pic>
        <p:nvPicPr>
          <p:cNvPr id="12" name="Picture 2" descr="Cisco Logo"/>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469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static.pexels.com/photos/197309/pexels-photo-197309.jpeg"/>
          <p:cNvPicPr>
            <a:picLocks noChangeAspect="1" noChangeArrowheads="1"/>
          </p:cNvPicPr>
          <p:nvPr/>
        </p:nvPicPr>
        <p:blipFill rotWithShape="1">
          <a:blip r:embed="rId2">
            <a:extLst>
              <a:ext uri="{28A0092B-C50C-407E-A947-70E740481C1C}">
                <a14:useLocalDpi xmlns:a14="http://schemas.microsoft.com/office/drawing/2010/main" val="0"/>
              </a:ext>
            </a:extLst>
          </a:blip>
          <a:srcRect t="7500" b="6638"/>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647053" y="337882"/>
            <a:ext cx="932659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Ethique &amp; Législation</a:t>
            </a:r>
          </a:p>
        </p:txBody>
      </p:sp>
    </p:spTree>
    <p:extLst>
      <p:ext uri="{BB962C8B-B14F-4D97-AF65-F5344CB8AC3E}">
        <p14:creationId xmlns:p14="http://schemas.microsoft.com/office/powerpoint/2010/main" val="3562885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33</a:t>
            </a:fld>
            <a:endParaRPr lang="fr-FR"/>
          </a:p>
        </p:txBody>
      </p:sp>
      <p:sp>
        <p:nvSpPr>
          <p:cNvPr id="25" name="ZoneTexte 24"/>
          <p:cNvSpPr txBox="1"/>
          <p:nvPr/>
        </p:nvSpPr>
        <p:spPr>
          <a:xfrm>
            <a:off x="756744" y="409904"/>
            <a:ext cx="7108036" cy="584775"/>
          </a:xfrm>
          <a:prstGeom prst="rect">
            <a:avLst/>
          </a:prstGeom>
          <a:noFill/>
        </p:spPr>
        <p:txBody>
          <a:bodyPr wrap="none" rtlCol="0">
            <a:spAutoFit/>
          </a:bodyPr>
          <a:lstStyle/>
          <a:p>
            <a:r>
              <a:rPr lang="fr-FR" sz="3200" b="1" dirty="0">
                <a:latin typeface="Century Gothic" panose="020B0502020202020204" pitchFamily="34" charset="0"/>
              </a:rPr>
              <a:t>Sécurité et respect de la vie privée</a:t>
            </a:r>
          </a:p>
        </p:txBody>
      </p:sp>
      <p:pic>
        <p:nvPicPr>
          <p:cNvPr id="26" name="Imag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1142" y="1659964"/>
            <a:ext cx="2866855" cy="2866855"/>
          </a:xfrm>
          <a:prstGeom prst="rect">
            <a:avLst/>
          </a:prstGeom>
        </p:spPr>
      </p:pic>
      <p:sp>
        <p:nvSpPr>
          <p:cNvPr id="28" name="ZoneTexte 27"/>
          <p:cNvSpPr txBox="1"/>
          <p:nvPr/>
        </p:nvSpPr>
        <p:spPr>
          <a:xfrm>
            <a:off x="845574" y="1582994"/>
            <a:ext cx="3602396" cy="2862322"/>
          </a:xfrm>
          <a:prstGeom prst="rect">
            <a:avLst/>
          </a:prstGeom>
          <a:noFill/>
        </p:spPr>
        <p:txBody>
          <a:bodyPr wrap="none" rtlCol="0">
            <a:spAutoFit/>
          </a:bodyPr>
          <a:lstStyle/>
          <a:p>
            <a:r>
              <a:rPr lang="en-US" dirty="0"/>
              <a:t>CNIL: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Conservation des données</a:t>
            </a:r>
          </a:p>
          <a:p>
            <a:pPr marL="285750" indent="-285750">
              <a:buFont typeface="Arial" panose="020B0604020202020204" pitchFamily="34" charset="0"/>
              <a:buChar char="•"/>
            </a:pPr>
            <a:r>
              <a:rPr lang="fr-FR" dirty="0"/>
              <a:t>Sécurisation des données</a:t>
            </a:r>
          </a:p>
          <a:p>
            <a:pPr marL="285750" indent="-285750">
              <a:buFont typeface="Arial" panose="020B0604020202020204" pitchFamily="34" charset="0"/>
              <a:buChar char="•"/>
            </a:pPr>
            <a:r>
              <a:rPr lang="fr-FR" dirty="0"/>
              <a:t>Droit d’accès aux données</a:t>
            </a:r>
          </a:p>
          <a:p>
            <a:pPr marL="285750" indent="-285750">
              <a:buFont typeface="Arial" panose="020B0604020202020204" pitchFamily="34" charset="0"/>
              <a:buChar char="•"/>
            </a:pPr>
            <a:endParaRPr lang="fr-FR" dirty="0"/>
          </a:p>
          <a:p>
            <a:endParaRPr lang="fr-FR" dirty="0"/>
          </a:p>
          <a:p>
            <a:r>
              <a:rPr lang="fr-FR" dirty="0"/>
              <a:t>Déclaration “Fichier client-prospect”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29" name="Rectangle 28"/>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2" name="ZoneTexte 31"/>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252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34</a:t>
            </a:fld>
            <a:endParaRPr lang="fr-FR"/>
          </a:p>
        </p:txBody>
      </p:sp>
      <p:sp>
        <p:nvSpPr>
          <p:cNvPr id="10" name="Ellipse 9"/>
          <p:cNvSpPr/>
          <p:nvPr/>
        </p:nvSpPr>
        <p:spPr>
          <a:xfrm>
            <a:off x="2171366" y="3395915"/>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Ecriture des statuts</a:t>
            </a:r>
          </a:p>
        </p:txBody>
      </p:sp>
      <p:sp>
        <p:nvSpPr>
          <p:cNvPr id="11" name="Ellipse 10"/>
          <p:cNvSpPr/>
          <p:nvPr/>
        </p:nvSpPr>
        <p:spPr>
          <a:xfrm>
            <a:off x="706333" y="1584657"/>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7 fondateurs </a:t>
            </a:r>
          </a:p>
          <a:p>
            <a:pPr algn="ctr"/>
            <a:r>
              <a:rPr lang="fr-FR" sz="1600" dirty="0"/>
              <a:t>3 membres</a:t>
            </a:r>
          </a:p>
        </p:txBody>
      </p:sp>
      <p:sp>
        <p:nvSpPr>
          <p:cNvPr id="12" name="Ellipse 11"/>
          <p:cNvSpPr/>
          <p:nvPr/>
        </p:nvSpPr>
        <p:spPr>
          <a:xfrm>
            <a:off x="3870192" y="1517058"/>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Dépôt de la déclaration</a:t>
            </a:r>
          </a:p>
        </p:txBody>
      </p:sp>
      <p:sp>
        <p:nvSpPr>
          <p:cNvPr id="14" name="Ellipse 13"/>
          <p:cNvSpPr/>
          <p:nvPr/>
        </p:nvSpPr>
        <p:spPr>
          <a:xfrm>
            <a:off x="7034051" y="1600589"/>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Obtention du N° Siret</a:t>
            </a:r>
          </a:p>
        </p:txBody>
      </p:sp>
      <p:sp>
        <p:nvSpPr>
          <p:cNvPr id="15" name="ZoneTexte 14"/>
          <p:cNvSpPr txBox="1"/>
          <p:nvPr/>
        </p:nvSpPr>
        <p:spPr>
          <a:xfrm>
            <a:off x="241738" y="366225"/>
            <a:ext cx="5533887" cy="584775"/>
          </a:xfrm>
          <a:prstGeom prst="rect">
            <a:avLst/>
          </a:prstGeom>
          <a:noFill/>
        </p:spPr>
        <p:txBody>
          <a:bodyPr wrap="none" rtlCol="0">
            <a:spAutoFit/>
          </a:bodyPr>
          <a:lstStyle/>
          <a:p>
            <a:r>
              <a:rPr lang="fr-FR" sz="3200" b="1" dirty="0">
                <a:latin typeface="Century Gothic" panose="020B0502020202020204" pitchFamily="34" charset="0"/>
              </a:rPr>
              <a:t>Création d’une association</a:t>
            </a:r>
          </a:p>
        </p:txBody>
      </p:sp>
      <p:sp>
        <p:nvSpPr>
          <p:cNvPr id="16" name="Ellipse 15"/>
          <p:cNvSpPr/>
          <p:nvPr/>
        </p:nvSpPr>
        <p:spPr>
          <a:xfrm>
            <a:off x="5475149" y="3395915"/>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Inscription au journal officiel</a:t>
            </a:r>
          </a:p>
        </p:txBody>
      </p:sp>
      <p:sp>
        <p:nvSpPr>
          <p:cNvPr id="17" name="Flèche droite 16"/>
          <p:cNvSpPr/>
          <p:nvPr/>
        </p:nvSpPr>
        <p:spPr>
          <a:xfrm rot="3022839">
            <a:off x="2040212" y="2873847"/>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èche droite 17"/>
          <p:cNvSpPr/>
          <p:nvPr/>
        </p:nvSpPr>
        <p:spPr>
          <a:xfrm rot="3022839">
            <a:off x="5217552" y="2874216"/>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èche droite 18"/>
          <p:cNvSpPr/>
          <p:nvPr/>
        </p:nvSpPr>
        <p:spPr>
          <a:xfrm rot="18594272">
            <a:off x="3496103" y="2873479"/>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èche droite 19"/>
          <p:cNvSpPr/>
          <p:nvPr/>
        </p:nvSpPr>
        <p:spPr>
          <a:xfrm rot="18594272">
            <a:off x="6776431" y="2873478"/>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96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35</a:t>
            </a:fld>
            <a:endParaRPr lang="fr-FR"/>
          </a:p>
        </p:txBody>
      </p:sp>
      <p:sp>
        <p:nvSpPr>
          <p:cNvPr id="15" name="ZoneTexte 14"/>
          <p:cNvSpPr txBox="1"/>
          <p:nvPr/>
        </p:nvSpPr>
        <p:spPr>
          <a:xfrm>
            <a:off x="241738" y="366225"/>
            <a:ext cx="849913" cy="584775"/>
          </a:xfrm>
          <a:prstGeom prst="rect">
            <a:avLst/>
          </a:prstGeom>
          <a:noFill/>
        </p:spPr>
        <p:txBody>
          <a:bodyPr wrap="none" rtlCol="0">
            <a:spAutoFit/>
          </a:bodyPr>
          <a:lstStyle/>
          <a:p>
            <a:r>
              <a:rPr lang="fr-FR" sz="3200" b="1" dirty="0">
                <a:latin typeface="Century Gothic" panose="020B0502020202020204" pitchFamily="34" charset="0"/>
              </a:rPr>
              <a:t>RSE</a:t>
            </a:r>
          </a:p>
        </p:txBody>
      </p:sp>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57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978867"/>
          </a:xfrm>
          <a:prstGeom prst="rect">
            <a:avLst/>
          </a:prstGeom>
        </p:spPr>
      </p:pic>
      <p:sp>
        <p:nvSpPr>
          <p:cNvPr id="11" name="ZoneTexte 10"/>
          <p:cNvSpPr txBox="1"/>
          <p:nvPr/>
        </p:nvSpPr>
        <p:spPr>
          <a:xfrm>
            <a:off x="647053" y="337882"/>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spTree>
    <p:extLst>
      <p:ext uri="{BB962C8B-B14F-4D97-AF65-F5344CB8AC3E}">
        <p14:creationId xmlns:p14="http://schemas.microsoft.com/office/powerpoint/2010/main" val="860239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37</a:t>
            </a:fld>
            <a:endParaRPr lang="fr-FR"/>
          </a:p>
        </p:txBody>
      </p:sp>
      <p:sp>
        <p:nvSpPr>
          <p:cNvPr id="15" name="ZoneTexte 14"/>
          <p:cNvSpPr txBox="1"/>
          <p:nvPr/>
        </p:nvSpPr>
        <p:spPr>
          <a:xfrm>
            <a:off x="241738" y="366225"/>
            <a:ext cx="2411238" cy="584775"/>
          </a:xfrm>
          <a:prstGeom prst="rect">
            <a:avLst/>
          </a:prstGeom>
          <a:noFill/>
        </p:spPr>
        <p:txBody>
          <a:bodyPr wrap="none" rtlCol="0">
            <a:spAutoFit/>
          </a:bodyPr>
          <a:lstStyle/>
          <a:p>
            <a:r>
              <a:rPr lang="fr-FR" sz="3200" b="1" dirty="0">
                <a:latin typeface="Century Gothic" panose="020B0502020202020204" pitchFamily="34" charset="0"/>
              </a:rPr>
              <a:t>Conclusion</a:t>
            </a:r>
          </a:p>
        </p:txBody>
      </p:sp>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786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38</a:t>
            </a:fld>
            <a:endParaRPr lang="fr-FR"/>
          </a:p>
        </p:txBody>
      </p:sp>
      <p:sp>
        <p:nvSpPr>
          <p:cNvPr id="15" name="ZoneTexte 14"/>
          <p:cNvSpPr txBox="1"/>
          <p:nvPr/>
        </p:nvSpPr>
        <p:spPr>
          <a:xfrm>
            <a:off x="241738" y="366225"/>
            <a:ext cx="3291286" cy="584775"/>
          </a:xfrm>
          <a:prstGeom prst="rect">
            <a:avLst/>
          </a:prstGeom>
          <a:noFill/>
        </p:spPr>
        <p:txBody>
          <a:bodyPr wrap="none" rtlCol="0">
            <a:spAutoFit/>
          </a:bodyPr>
          <a:lstStyle/>
          <a:p>
            <a:r>
              <a:rPr lang="fr-FR" sz="3200" b="1" dirty="0">
                <a:latin typeface="Century Gothic" panose="020B0502020202020204" pitchFamily="34" charset="0"/>
              </a:rPr>
              <a:t>Remerciements</a:t>
            </a:r>
          </a:p>
        </p:txBody>
      </p:sp>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738" y="1419224"/>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witchupchallenge.com/wp-content/uploads/2015/09/bloc_0_logo.pn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3113" y="1647823"/>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1742" y="3428999"/>
            <a:ext cx="2864134" cy="1680027"/>
          </a:xfrm>
          <a:prstGeom prst="rect">
            <a:avLst/>
          </a:prstGeom>
        </p:spPr>
      </p:pic>
      <p:pic>
        <p:nvPicPr>
          <p:cNvPr id="16" name="Picture 2" descr="http://www.cps-eu.fr/dossiers/racine/articles/s-thumb/1000x665/logo-entraide-le-relais--0.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3113" y="3344468"/>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www.association-abribus.fr/wp-content/uploads/2014/09/abribus_logo.png"/>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58907" y="3426772"/>
            <a:ext cx="1404809" cy="1225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215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39</a:t>
            </a:fld>
            <a:endParaRPr lang="fr-FR"/>
          </a:p>
        </p:txBody>
      </p:sp>
      <p:sp>
        <p:nvSpPr>
          <p:cNvPr id="15" name="ZoneTexte 14"/>
          <p:cNvSpPr txBox="1"/>
          <p:nvPr/>
        </p:nvSpPr>
        <p:spPr>
          <a:xfrm>
            <a:off x="241738" y="366225"/>
            <a:ext cx="1745991" cy="584775"/>
          </a:xfrm>
          <a:prstGeom prst="rect">
            <a:avLst/>
          </a:prstGeom>
          <a:noFill/>
        </p:spPr>
        <p:txBody>
          <a:bodyPr wrap="none" rtlCol="0">
            <a:spAutoFit/>
          </a:bodyPr>
          <a:lstStyle/>
          <a:p>
            <a:r>
              <a:rPr lang="fr-FR" sz="3200" b="1" dirty="0">
                <a:latin typeface="Century Gothic" panose="020B0502020202020204" pitchFamily="34" charset="0"/>
              </a:rPr>
              <a:t>Sources</a:t>
            </a:r>
          </a:p>
        </p:txBody>
      </p:sp>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sp>
        <p:nvSpPr>
          <p:cNvPr id="3" name="ZoneTexte 2"/>
          <p:cNvSpPr txBox="1"/>
          <p:nvPr/>
        </p:nvSpPr>
        <p:spPr>
          <a:xfrm>
            <a:off x="241738" y="1261242"/>
            <a:ext cx="4114973" cy="646331"/>
          </a:xfrm>
          <a:prstGeom prst="rect">
            <a:avLst/>
          </a:prstGeom>
          <a:noFill/>
        </p:spPr>
        <p:txBody>
          <a:bodyPr wrap="none" rtlCol="0">
            <a:spAutoFit/>
          </a:bodyPr>
          <a:lstStyle/>
          <a:p>
            <a:r>
              <a:rPr lang="fr-FR" dirty="0"/>
              <a:t>Nombreuses icônes 	: </a:t>
            </a:r>
            <a:r>
              <a:rPr lang="fr-FR" dirty="0">
                <a:solidFill>
                  <a:schemeClr val="accent1"/>
                </a:solidFill>
              </a:rPr>
              <a:t>flaticon.fr</a:t>
            </a:r>
          </a:p>
          <a:p>
            <a:r>
              <a:rPr lang="fr-FR" dirty="0"/>
              <a:t>Image plein écran 		: </a:t>
            </a:r>
            <a:r>
              <a:rPr lang="fr-FR" dirty="0">
                <a:solidFill>
                  <a:schemeClr val="accent1"/>
                </a:solidFill>
              </a:rPr>
              <a:t>pexels.com</a:t>
            </a:r>
          </a:p>
        </p:txBody>
      </p:sp>
      <p:pic>
        <p:nvPicPr>
          <p:cNvPr id="12"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42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3098925" cy="584775"/>
          </a:xfrm>
          <a:prstGeom prst="rect">
            <a:avLst/>
          </a:prstGeom>
          <a:noFill/>
        </p:spPr>
        <p:txBody>
          <a:bodyPr wrap="none" rtlCol="0">
            <a:spAutoFit/>
          </a:bodyPr>
          <a:lstStyle/>
          <a:p>
            <a:r>
              <a:rPr lang="fr-FR" sz="3200" b="1" dirty="0">
                <a:latin typeface="Century Gothic" panose="020B0502020202020204" pitchFamily="34" charset="0"/>
              </a:rPr>
              <a:t>Problématique</a:t>
            </a:r>
          </a:p>
        </p:txBody>
      </p:sp>
      <p:sp>
        <p:nvSpPr>
          <p:cNvPr id="13" name="Rectangle 12"/>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l="126" t="20826"/>
          <a:stretch/>
        </p:blipFill>
        <p:spPr>
          <a:xfrm>
            <a:off x="1548028" y="1174069"/>
            <a:ext cx="6205943" cy="3666911"/>
          </a:xfrm>
          <a:prstGeom prst="rect">
            <a:avLst/>
          </a:prstGeom>
        </p:spPr>
      </p:pic>
      <p:sp>
        <p:nvSpPr>
          <p:cNvPr id="7" name="ZoneTexte 6"/>
          <p:cNvSpPr txBox="1"/>
          <p:nvPr/>
        </p:nvSpPr>
        <p:spPr>
          <a:xfrm>
            <a:off x="787570" y="4915851"/>
            <a:ext cx="7726860" cy="830997"/>
          </a:xfrm>
          <a:prstGeom prst="rect">
            <a:avLst/>
          </a:prstGeom>
          <a:noFill/>
        </p:spPr>
        <p:txBody>
          <a:bodyPr wrap="none" rtlCol="0">
            <a:spAutoFit/>
          </a:bodyPr>
          <a:lstStyle/>
          <a:p>
            <a:pPr algn="ctr"/>
            <a:r>
              <a:rPr lang="fr-FR" sz="2400" i="1" dirty="0">
                <a:latin typeface="Arial Rounded MT Bold" panose="020F0704030504030204" pitchFamily="34" charset="0"/>
              </a:rPr>
              <a:t>« Comment permettre à tous d’aider les sans-abris</a:t>
            </a:r>
          </a:p>
          <a:p>
            <a:pPr algn="ctr"/>
            <a:r>
              <a:rPr lang="fr-FR" sz="2400" i="1" dirty="0">
                <a:latin typeface="Arial Rounded MT Bold" panose="020F0704030504030204" pitchFamily="34" charset="0"/>
              </a:rPr>
              <a:t> grâce aux nouvelles technologies ? » </a:t>
            </a:r>
          </a:p>
        </p:txBody>
      </p:sp>
      <p:sp>
        <p:nvSpPr>
          <p:cNvPr id="5" name="Espace réservé de la date 4"/>
          <p:cNvSpPr>
            <a:spLocks noGrp="1"/>
          </p:cNvSpPr>
          <p:nvPr>
            <p:ph type="dt" sz="half" idx="10"/>
          </p:nvPr>
        </p:nvSpPr>
        <p:spPr/>
        <p:txBody>
          <a:bodyPr/>
          <a:lstStyle/>
          <a:p>
            <a:r>
              <a:rPr lang="fr-FR"/>
              <a:t>31/01/2017</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t>4</a:t>
            </a:fld>
            <a:endParaRPr lang="fr-FR" dirty="0"/>
          </a:p>
        </p:txBody>
      </p:sp>
      <p:sp>
        <p:nvSpPr>
          <p:cNvPr id="19" name="ZoneTexte 1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6"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53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40</a:t>
            </a:fld>
            <a:endParaRPr lang="fr-FR"/>
          </a:p>
        </p:txBody>
      </p:sp>
      <p:sp>
        <p:nvSpPr>
          <p:cNvPr id="15" name="ZoneTexte 14"/>
          <p:cNvSpPr txBox="1"/>
          <p:nvPr/>
        </p:nvSpPr>
        <p:spPr>
          <a:xfrm>
            <a:off x="241738" y="366225"/>
            <a:ext cx="3243196" cy="584775"/>
          </a:xfrm>
          <a:prstGeom prst="rect">
            <a:avLst/>
          </a:prstGeom>
          <a:noFill/>
        </p:spPr>
        <p:txBody>
          <a:bodyPr wrap="none" rtlCol="0">
            <a:spAutoFit/>
          </a:bodyPr>
          <a:lstStyle/>
          <a:p>
            <a:r>
              <a:rPr lang="fr-FR" sz="3200" b="1" dirty="0">
                <a:latin typeface="Century Gothic" panose="020B0502020202020204" pitchFamily="34" charset="0"/>
              </a:rPr>
              <a:t>Restez informés</a:t>
            </a:r>
          </a:p>
        </p:txBody>
      </p:sp>
      <p:sp>
        <p:nvSpPr>
          <p:cNvPr id="21" name="Rectangle 20"/>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Afficher l'image d'origin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738" y="953628"/>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168032" y="1946243"/>
            <a:ext cx="2468946" cy="584775"/>
          </a:xfrm>
          <a:prstGeom prst="rect">
            <a:avLst/>
          </a:prstGeom>
          <a:noFill/>
        </p:spPr>
        <p:txBody>
          <a:bodyPr wrap="none" rtlCol="0">
            <a:spAutoFit/>
          </a:bodyPr>
          <a:lstStyle/>
          <a:p>
            <a:r>
              <a:rPr lang="fr-FR" sz="3200" b="1" dirty="0" err="1"/>
              <a:t>Suspen</a:t>
            </a:r>
            <a:r>
              <a:rPr lang="fr-FR" sz="3200" b="1" dirty="0"/>
              <a:t>’ Dons</a:t>
            </a:r>
          </a:p>
        </p:txBody>
      </p:sp>
      <p:pic>
        <p:nvPicPr>
          <p:cNvPr id="16" name="Image 1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41738" y="3366308"/>
            <a:ext cx="3536150" cy="1884494"/>
          </a:xfrm>
          <a:prstGeom prst="rect">
            <a:avLst/>
          </a:prstGeom>
        </p:spPr>
      </p:pic>
      <p:sp>
        <p:nvSpPr>
          <p:cNvPr id="17" name="ZoneTexte 16"/>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Tree>
    <p:extLst>
      <p:ext uri="{BB962C8B-B14F-4D97-AF65-F5344CB8AC3E}">
        <p14:creationId xmlns:p14="http://schemas.microsoft.com/office/powerpoint/2010/main" val="2471095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pic>
        <p:nvPicPr>
          <p:cNvPr id="14" name="Image 1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dirty="0"/>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5</a:t>
            </a:fld>
            <a:endParaRPr lang="fr-FR"/>
          </a:p>
        </p:txBody>
      </p:sp>
      <p:pic>
        <p:nvPicPr>
          <p:cNvPr id="21" name="Imag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80376" y="1344403"/>
            <a:ext cx="2654842" cy="1414825"/>
          </a:xfrm>
          <a:prstGeom prst="rect">
            <a:avLst/>
          </a:prstGeom>
        </p:spPr>
      </p:pic>
      <p:pic>
        <p:nvPicPr>
          <p:cNvPr id="22" name="Imag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15552" y="1180959"/>
            <a:ext cx="1053600" cy="1591200"/>
          </a:xfrm>
          <a:prstGeom prst="rect">
            <a:avLst/>
          </a:prstGeom>
        </p:spPr>
      </p:pic>
      <p:pic>
        <p:nvPicPr>
          <p:cNvPr id="23" name="Imag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040" y="3483254"/>
            <a:ext cx="1574480" cy="1574480"/>
          </a:xfrm>
          <a:prstGeom prst="rect">
            <a:avLst/>
          </a:prstGeom>
        </p:spPr>
      </p:pic>
      <p:pic>
        <p:nvPicPr>
          <p:cNvPr id="24" name="Graphique 8"/>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365814" y="3483254"/>
            <a:ext cx="1582737" cy="1582737"/>
          </a:xfrm>
          <a:prstGeom prst="rect">
            <a:avLst/>
          </a:prstGeom>
        </p:spPr>
      </p:pic>
      <p:sp>
        <p:nvSpPr>
          <p:cNvPr id="25" name="Rectangle 24"/>
          <p:cNvSpPr/>
          <p:nvPr/>
        </p:nvSpPr>
        <p:spPr>
          <a:xfrm>
            <a:off x="5685497" y="5123498"/>
            <a:ext cx="2943370" cy="646331"/>
          </a:xfrm>
          <a:prstGeom prst="rect">
            <a:avLst/>
          </a:prstGeom>
        </p:spPr>
        <p:txBody>
          <a:bodyPr wrap="none">
            <a:spAutoFit/>
          </a:bodyPr>
          <a:lstStyle/>
          <a:p>
            <a:pPr algn="ctr"/>
            <a:r>
              <a:rPr lang="fr-FR" b="1" dirty="0"/>
              <a:t>Une plateforme soutenu par </a:t>
            </a:r>
          </a:p>
          <a:p>
            <a:pPr algn="ctr"/>
            <a:r>
              <a:rPr lang="fr-FR" b="1" dirty="0"/>
              <a:t>une association loi 1901</a:t>
            </a:r>
          </a:p>
        </p:txBody>
      </p:sp>
      <p:sp>
        <p:nvSpPr>
          <p:cNvPr id="26" name="Rectangle 25"/>
          <p:cNvSpPr/>
          <p:nvPr/>
        </p:nvSpPr>
        <p:spPr>
          <a:xfrm>
            <a:off x="464531" y="2824290"/>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415531" y="5057734"/>
            <a:ext cx="3550331" cy="646331"/>
          </a:xfrm>
          <a:prstGeom prst="rect">
            <a:avLst/>
          </a:prstGeom>
        </p:spPr>
        <p:txBody>
          <a:bodyPr wrap="none">
            <a:spAutoFit/>
          </a:bodyPr>
          <a:lstStyle/>
          <a:p>
            <a:pPr algn="ctr"/>
            <a:r>
              <a:rPr lang="fr-FR" b="1" dirty="0"/>
              <a:t>Possibilité de financement par don </a:t>
            </a:r>
          </a:p>
          <a:p>
            <a:pPr algn="ctr"/>
            <a:r>
              <a:rPr lang="fr-FR" b="1" dirty="0"/>
              <a:t>ou gratuitement</a:t>
            </a:r>
          </a:p>
        </p:txBody>
      </p:sp>
      <p:sp>
        <p:nvSpPr>
          <p:cNvPr id="28" name="Rectangle 27"/>
          <p:cNvSpPr/>
          <p:nvPr/>
        </p:nvSpPr>
        <p:spPr>
          <a:xfrm>
            <a:off x="5279960" y="2836923"/>
            <a:ext cx="4124784" cy="369332"/>
          </a:xfrm>
          <a:prstGeom prst="rect">
            <a:avLst/>
          </a:prstGeom>
        </p:spPr>
        <p:txBody>
          <a:bodyPr wrap="none">
            <a:spAutoFit/>
          </a:bodyPr>
          <a:lstStyle/>
          <a:p>
            <a:r>
              <a:rPr lang="fr-FR" b="1" dirty="0"/>
              <a:t>Des prix négociés avec les professionnels </a:t>
            </a:r>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sp>
        <p:nvSpPr>
          <p:cNvPr id="30" name="Rectangle 29"/>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4" name="ZoneTexte 33"/>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0" name="Picture 2" descr="Cisco Logo"/>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0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pic>
        <p:nvPicPr>
          <p:cNvPr id="14" name="Image 1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6</a:t>
            </a:fld>
            <a:endParaRPr lang="fr-FR"/>
          </a:p>
        </p:txBody>
      </p:sp>
      <p:sp>
        <p:nvSpPr>
          <p:cNvPr id="29" name="ZoneTexte 28"/>
          <p:cNvSpPr txBox="1"/>
          <p:nvPr/>
        </p:nvSpPr>
        <p:spPr>
          <a:xfrm>
            <a:off x="756744" y="409904"/>
            <a:ext cx="3305713" cy="584775"/>
          </a:xfrm>
          <a:prstGeom prst="rect">
            <a:avLst/>
          </a:prstGeom>
          <a:noFill/>
        </p:spPr>
        <p:txBody>
          <a:bodyPr wrap="none" rtlCol="0">
            <a:spAutoFit/>
          </a:bodyPr>
          <a:lstStyle/>
          <a:p>
            <a:r>
              <a:rPr lang="fr-FR" sz="3200" b="1" dirty="0">
                <a:latin typeface="Century Gothic" panose="020B0502020202020204" pitchFamily="34" charset="0"/>
              </a:rPr>
              <a:t>Cas d’utilisation</a:t>
            </a:r>
          </a:p>
        </p:txBody>
      </p:sp>
      <p:sp>
        <p:nvSpPr>
          <p:cNvPr id="30" name="Rectangle 29"/>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4" name="ZoneTexte 33"/>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 name="Image 1"/>
          <p:cNvPicPr>
            <a:picLocks noChangeAspect="1"/>
          </p:cNvPicPr>
          <p:nvPr/>
        </p:nvPicPr>
        <p:blipFill rotWithShape="1">
          <a:blip r:embed="rId4">
            <a:extLst>
              <a:ext uri="{28A0092B-C50C-407E-A947-70E740481C1C}">
                <a14:useLocalDpi xmlns:a14="http://schemas.microsoft.com/office/drawing/2010/main" val="0"/>
              </a:ext>
            </a:extLst>
          </a:blip>
          <a:srcRect b="50251"/>
          <a:stretch/>
        </p:blipFill>
        <p:spPr>
          <a:xfrm>
            <a:off x="176170" y="2091520"/>
            <a:ext cx="8940631" cy="2674958"/>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50146"/>
          <a:stretch/>
        </p:blipFill>
        <p:spPr>
          <a:xfrm>
            <a:off x="176170" y="2079692"/>
            <a:ext cx="8940631" cy="2680625"/>
          </a:xfrm>
          <a:prstGeom prst="rect">
            <a:avLst/>
          </a:prstGeom>
        </p:spPr>
      </p:pic>
      <p:pic>
        <p:nvPicPr>
          <p:cNvPr id="32"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27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647053" y="337882"/>
            <a:ext cx="5908990"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Organisation</a:t>
            </a:r>
          </a:p>
        </p:txBody>
      </p:sp>
    </p:spTree>
    <p:extLst>
      <p:ext uri="{BB962C8B-B14F-4D97-AF65-F5344CB8AC3E}">
        <p14:creationId xmlns:p14="http://schemas.microsoft.com/office/powerpoint/2010/main" val="344032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1893467" cy="584775"/>
          </a:xfrm>
          <a:prstGeom prst="rect">
            <a:avLst/>
          </a:prstGeom>
          <a:noFill/>
        </p:spPr>
        <p:txBody>
          <a:bodyPr wrap="none" rtlCol="0">
            <a:spAutoFit/>
          </a:bodyPr>
          <a:lstStyle/>
          <a:p>
            <a:r>
              <a:rPr lang="fr-FR" sz="3200" b="1" dirty="0">
                <a:latin typeface="Century Gothic" panose="020B0502020202020204" pitchFamily="34" charset="0"/>
              </a:rPr>
              <a:t>L’équipe</a:t>
            </a:r>
          </a:p>
        </p:txBody>
      </p:sp>
      <p:pic>
        <p:nvPicPr>
          <p:cNvPr id="14" name="Image 1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l="20027" t="16660" r="18594" b="27313"/>
          <a:stretch/>
        </p:blipFill>
        <p:spPr>
          <a:xfrm>
            <a:off x="660017" y="1339073"/>
            <a:ext cx="8140757" cy="4179852"/>
          </a:xfrm>
          <a:prstGeom prst="rect">
            <a:avLst/>
          </a:prstGeom>
          <a:ln>
            <a:noFill/>
          </a:ln>
          <a:effectLst>
            <a:outerShdw blurRad="190500" algn="tl" rotWithShape="0">
              <a:srgbClr val="000000">
                <a:alpha val="70000"/>
              </a:srgbClr>
            </a:outerShdw>
          </a:effectLst>
        </p:spPr>
      </p:pic>
      <p:sp>
        <p:nvSpPr>
          <p:cNvPr id="6" name="Espace réservé de la date 5"/>
          <p:cNvSpPr>
            <a:spLocks noGrp="1"/>
          </p:cNvSpPr>
          <p:nvPr>
            <p:ph type="dt" sz="half" idx="10"/>
          </p:nvPr>
        </p:nvSpPr>
        <p:spPr/>
        <p:txBody>
          <a:bodyPr/>
          <a:lstStyle/>
          <a:p>
            <a:r>
              <a:rPr lang="fr-FR"/>
              <a:t>31/01/2017</a:t>
            </a:r>
          </a:p>
        </p:txBody>
      </p:sp>
      <p:sp>
        <p:nvSpPr>
          <p:cNvPr id="7" name="Espace réservé du pied de page 6"/>
          <p:cNvSpPr>
            <a:spLocks noGrp="1"/>
          </p:cNvSpPr>
          <p:nvPr>
            <p:ph type="ftr" sz="quarter" idx="11"/>
          </p:nvPr>
        </p:nvSpPr>
        <p:spPr/>
        <p:txBody>
          <a:bodyPr/>
          <a:lstStyle/>
          <a:p>
            <a:r>
              <a:rPr lang="fr-FR"/>
              <a:t>Maxime RIFFLART; Axel GAUVRIT; Clément VACHET</a:t>
            </a:r>
          </a:p>
        </p:txBody>
      </p:sp>
      <p:sp>
        <p:nvSpPr>
          <p:cNvPr id="8" name="Espace réservé du numéro de diapositive 7"/>
          <p:cNvSpPr>
            <a:spLocks noGrp="1"/>
          </p:cNvSpPr>
          <p:nvPr>
            <p:ph type="sldNum" sz="quarter" idx="12"/>
          </p:nvPr>
        </p:nvSpPr>
        <p:spPr/>
        <p:txBody>
          <a:bodyPr/>
          <a:lstStyle/>
          <a:p>
            <a:fld id="{EA27A45B-77EB-4839-A102-834B06C26C52}" type="slidenum">
              <a:rPr lang="fr-FR" smtClean="0"/>
              <a:t>8</a:t>
            </a:fld>
            <a:endParaRPr lang="fr-FR"/>
          </a:p>
        </p:txBody>
      </p:sp>
      <p:sp>
        <p:nvSpPr>
          <p:cNvPr id="17" name="Rectangle 16"/>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64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1891865" cy="584775"/>
          </a:xfrm>
          <a:prstGeom prst="rect">
            <a:avLst/>
          </a:prstGeom>
          <a:noFill/>
        </p:spPr>
        <p:txBody>
          <a:bodyPr wrap="none" rtlCol="0">
            <a:spAutoFit/>
          </a:bodyPr>
          <a:lstStyle/>
          <a:p>
            <a:r>
              <a:rPr lang="fr-FR" sz="3200" b="1" dirty="0">
                <a:latin typeface="Century Gothic" panose="020B0502020202020204" pitchFamily="34" charset="0"/>
              </a:rPr>
              <a:t>Planning</a:t>
            </a:r>
          </a:p>
        </p:txBody>
      </p:sp>
      <p:pic>
        <p:nvPicPr>
          <p:cNvPr id="14" name="Image 1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9</a:t>
            </a:fld>
            <a:endParaRPr lang="fr-FR"/>
          </a:p>
        </p:txBody>
      </p:sp>
      <p:pic>
        <p:nvPicPr>
          <p:cNvPr id="17" name="Image 16"/>
          <p:cNvPicPr>
            <a:picLocks noChangeAspect="1"/>
          </p:cNvPicPr>
          <p:nvPr/>
        </p:nvPicPr>
        <p:blipFill>
          <a:blip r:embed="rId4">
            <a:clrChange>
              <a:clrFrom>
                <a:srgbClr val="FFFFFF"/>
              </a:clrFrom>
              <a:clrTo>
                <a:srgbClr val="FFFFFF">
                  <a:alpha val="0"/>
                </a:srgbClr>
              </a:clrTo>
            </a:clrChange>
          </a:blip>
          <a:stretch>
            <a:fillRect/>
          </a:stretch>
        </p:blipFill>
        <p:spPr>
          <a:xfrm>
            <a:off x="299544" y="1857374"/>
            <a:ext cx="8651416" cy="3143250"/>
          </a:xfrm>
          <a:prstGeom prst="rect">
            <a:avLst/>
          </a:prstGeom>
        </p:spPr>
      </p:pic>
      <p:sp>
        <p:nvSpPr>
          <p:cNvPr id="18" name="Rectangle 17"/>
          <p:cNvSpPr/>
          <p:nvPr/>
        </p:nvSpPr>
        <p:spPr>
          <a:xfrm>
            <a:off x="9322677" y="-2"/>
            <a:ext cx="2869324" cy="6858002"/>
          </a:xfrm>
          <a:prstGeom prst="rect">
            <a:avLst/>
          </a:prstGeom>
          <a:solidFill>
            <a:srgbClr val="D36F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3" name="ZoneTexte 22"/>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49936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1605</TotalTime>
  <Words>2043</Words>
  <Application>Microsoft Office PowerPoint</Application>
  <PresentationFormat>Grand écran</PresentationFormat>
  <Paragraphs>761</Paragraphs>
  <Slides>40</Slides>
  <Notes>21</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40</vt:i4>
      </vt:variant>
    </vt:vector>
  </HeadingPairs>
  <TitlesOfParts>
    <vt:vector size="49" baseType="lpstr">
      <vt:lpstr>Arial</vt:lpstr>
      <vt:lpstr>Arial Rounded MT Bold</vt:lpstr>
      <vt:lpstr>Calibri</vt:lpstr>
      <vt:lpstr>Calibri Light</vt:lpstr>
      <vt:lpstr>Century Gothic</vt:lpstr>
      <vt:lpstr>Prestige Elite Std</vt:lpstr>
      <vt:lpstr>Wingdings</vt:lpstr>
      <vt:lpstr>Thème Office</vt:lpstr>
      <vt:lpstr>Feuille de calcul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Axel GAUVRIT</cp:lastModifiedBy>
  <cp:revision>117</cp:revision>
  <dcterms:created xsi:type="dcterms:W3CDTF">2017-01-23T08:36:10Z</dcterms:created>
  <dcterms:modified xsi:type="dcterms:W3CDTF">2017-01-30T22:04:31Z</dcterms:modified>
</cp:coreProperties>
</file>